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1" r:id="rId4"/>
    <p:sldId id="270" r:id="rId5"/>
    <p:sldId id="267" r:id="rId6"/>
    <p:sldId id="272" r:id="rId7"/>
    <p:sldId id="273" r:id="rId8"/>
    <p:sldId id="274" r:id="rId9"/>
    <p:sldId id="275" r:id="rId10"/>
    <p:sldId id="277" r:id="rId11"/>
    <p:sldId id="283" r:id="rId12"/>
    <p:sldId id="286" r:id="rId13"/>
    <p:sldId id="258" r:id="rId14"/>
    <p:sldId id="282" r:id="rId15"/>
    <p:sldId id="287" r:id="rId16"/>
    <p:sldId id="259" r:id="rId17"/>
    <p:sldId id="261" r:id="rId18"/>
    <p:sldId id="262" r:id="rId19"/>
    <p:sldId id="264" r:id="rId20"/>
    <p:sldId id="263" r:id="rId21"/>
    <p:sldId id="265" r:id="rId22"/>
    <p:sldId id="26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FD9"/>
    <a:srgbClr val="D5E9C9"/>
    <a:srgbClr val="C5E0B4"/>
    <a:srgbClr val="EAF4E4"/>
    <a:srgbClr val="EFF6EA"/>
    <a:srgbClr val="FFFFFF"/>
    <a:srgbClr val="273C18"/>
    <a:srgbClr val="374151"/>
    <a:srgbClr val="8FBC94"/>
    <a:srgbClr val="B0D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>
        <p:scale>
          <a:sx n="43" d="100"/>
          <a:sy n="43" d="100"/>
        </p:scale>
        <p:origin x="72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장래 인구 추계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5188216149385894"/>
          <c:y val="0.14752223251505325"/>
          <c:w val="0.81815271674252521"/>
          <c:h val="0.626399490504863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장래 인구 추계</c:v>
                </c:pt>
              </c:strCache>
            </c:strRef>
          </c:tx>
          <c:spPr>
            <a:ln w="28575" cap="rnd">
              <a:solidFill>
                <a:srgbClr val="71B28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Sheet1!$A$2:$A$32</c:f>
              <c:strCache>
                <c:ptCount val="3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  <c:pt idx="21">
                  <c:v>2041</c:v>
                </c:pt>
                <c:pt idx="22">
                  <c:v>2042</c:v>
                </c:pt>
                <c:pt idx="23">
                  <c:v>2043</c:v>
                </c:pt>
                <c:pt idx="24">
                  <c:v>2044</c:v>
                </c:pt>
                <c:pt idx="25">
                  <c:v>2045</c:v>
                </c:pt>
                <c:pt idx="26">
                  <c:v>2046</c:v>
                </c:pt>
                <c:pt idx="27">
                  <c:v>2047</c:v>
                </c:pt>
                <c:pt idx="28">
                  <c:v>2048</c:v>
                </c:pt>
                <c:pt idx="29">
                  <c:v>2049</c:v>
                </c:pt>
                <c:pt idx="30">
                  <c:v>2050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348302</c:v>
                </c:pt>
                <c:pt idx="1">
                  <c:v>366165</c:v>
                </c:pt>
                <c:pt idx="2">
                  <c:v>382760</c:v>
                </c:pt>
                <c:pt idx="3">
                  <c:v>392129</c:v>
                </c:pt>
                <c:pt idx="4">
                  <c:v>410425</c:v>
                </c:pt>
                <c:pt idx="5">
                  <c:v>427317</c:v>
                </c:pt>
                <c:pt idx="6">
                  <c:v>443079</c:v>
                </c:pt>
                <c:pt idx="7">
                  <c:v>457827</c:v>
                </c:pt>
                <c:pt idx="8">
                  <c:v>471681</c:v>
                </c:pt>
                <c:pt idx="9">
                  <c:v>484717</c:v>
                </c:pt>
                <c:pt idx="10">
                  <c:v>496997</c:v>
                </c:pt>
                <c:pt idx="11">
                  <c:v>508534</c:v>
                </c:pt>
                <c:pt idx="12">
                  <c:v>519381</c:v>
                </c:pt>
                <c:pt idx="13">
                  <c:v>529572</c:v>
                </c:pt>
                <c:pt idx="14">
                  <c:v>539130</c:v>
                </c:pt>
                <c:pt idx="15">
                  <c:v>548097</c:v>
                </c:pt>
                <c:pt idx="16">
                  <c:v>556493</c:v>
                </c:pt>
                <c:pt idx="17">
                  <c:v>564333</c:v>
                </c:pt>
                <c:pt idx="18">
                  <c:v>571653</c:v>
                </c:pt>
                <c:pt idx="19">
                  <c:v>578517</c:v>
                </c:pt>
                <c:pt idx="20">
                  <c:v>584990</c:v>
                </c:pt>
                <c:pt idx="21">
                  <c:v>591076</c:v>
                </c:pt>
                <c:pt idx="22">
                  <c:v>596840</c:v>
                </c:pt>
                <c:pt idx="23">
                  <c:v>602324</c:v>
                </c:pt>
                <c:pt idx="24">
                  <c:v>607514</c:v>
                </c:pt>
                <c:pt idx="25">
                  <c:v>612399</c:v>
                </c:pt>
                <c:pt idx="26">
                  <c:v>616949</c:v>
                </c:pt>
                <c:pt idx="27">
                  <c:v>621104</c:v>
                </c:pt>
                <c:pt idx="28">
                  <c:v>624819</c:v>
                </c:pt>
                <c:pt idx="29">
                  <c:v>628055</c:v>
                </c:pt>
                <c:pt idx="30">
                  <c:v>630780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8D-4EB9-883D-E5C0B9B73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3086047"/>
        <c:axId val="1425791712"/>
      </c:lineChart>
      <c:catAx>
        <c:axId val="123086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791712"/>
        <c:crosses val="autoZero"/>
        <c:auto val="1"/>
        <c:lblAlgn val="ctr"/>
        <c:lblOffset val="100"/>
        <c:noMultiLvlLbl val="0"/>
      </c:catAx>
      <c:valAx>
        <c:axId val="142579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3086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BRT버스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72-4CB3-BE82-8E9E31B89A26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72-4CB3-BE82-8E9E31B89A26}"/>
              </c:ext>
            </c:extLst>
          </c:dPt>
          <c:dLbls>
            <c:dLbl>
              <c:idx val="0"/>
              <c:layout>
                <c:manualLayout>
                  <c:x val="-0.2000141590189779"/>
                  <c:y val="0.2453229405298482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3502017660204352"/>
                      <c:h val="0.2354338394686224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72-4CB3-BE82-8E9E31B89A26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72-4CB3-BE82-8E9E31B89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0.27700000000000002</c:v>
                </c:pt>
                <c:pt idx="1">
                  <c:v>0.72299999999999998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2-4CB3-BE82-8E9E31B89A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F3-4521-9E70-63B4EECD9C2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F3-4521-9E70-63B4EECD9C2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F3-4521-9E70-63B4EECD9C2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F3-4521-9E70-63B4EECD9C24}"/>
                </c:ext>
              </c:extLst>
            </c:dLbl>
            <c:dLbl>
              <c:idx val="1"/>
              <c:layout>
                <c:manualLayout>
                  <c:x val="9.9436739784698483E-2"/>
                  <c:y val="-0.18089276573837862"/>
                </c:manualLayout>
              </c:layout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F3-4521-9E70-63B4EECD9C2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F3-4521-9E70-63B4EECD9C2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0.52200000000000002</c:v>
                </c:pt>
                <c:pt idx="1">
                  <c:v>0.2</c:v>
                </c:pt>
                <c:pt idx="2">
                  <c:v>0.27800000000000002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1F3-4521-9E70-63B4EECD9C2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40753505635080328"/>
          <c:y val="0.14323378086138533"/>
          <c:w val="0.53263071196972378"/>
          <c:h val="0.6932788316244146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정류소까지 거리가 멈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11.4</c:v>
                </c:pt>
                <c:pt idx="1">
                  <c:v>1.1000000000000001</c:v>
                </c:pt>
                <c:pt idx="2">
                  <c:v>30.9</c:v>
                </c:pt>
                <c:pt idx="3">
                  <c:v>4.9000000000000004</c:v>
                </c:pt>
                <c:pt idx="4">
                  <c:v>13.8</c:v>
                </c:pt>
                <c:pt idx="5">
                  <c:v>6.2</c:v>
                </c:pt>
                <c:pt idx="6">
                  <c:v>30.2</c:v>
                </c:pt>
                <c:pt idx="7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0-4A9E-8D5A-544AF91D5B6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</a:t>
            </a:r>
            <a:r>
              <a:rPr lang="ko-KR" altLang="en-US" b="1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세종시민 통근 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4-4730-BCA6-F32AFDD4F65F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4-4730-BCA6-F32AFDD4F65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F6F74F-27F6-4DF9-841E-2BF21A513211}" type="CATEGORYNAME">
                      <a:rPr lang="ko-KR" altLang="en-US" b="1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KoPubWorld돋움체 Medium" panose="00000600000000000000" pitchFamily="2" charset="-127"/>
                      <a:ea typeface="KoPubWorld돋움체 Medium" panose="00000600000000000000" pitchFamily="2" charset="-127"/>
                      <a:cs typeface="KoPubWorld돋움체 Medium" panose="00000600000000000000" pitchFamily="2" charset="-127"/>
                    </a:endParaRPr>
                  </a:p>
                  <a:p>
                    <a:pPr>
                      <a:defRPr b="1"/>
                    </a:pPr>
                    <a:fld id="{458B70B5-60B5-4223-857D-3D439677EC65}" type="PERCENTAGE">
                      <a:rPr lang="en-US" altLang="ko-KR" b="1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rPr>
                      <a:pPr>
                        <a:defRPr b="1"/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724-4730-BCA6-F32AFDD4F65F}"/>
                </c:ext>
              </c:extLst>
            </c:dLbl>
            <c:dLbl>
              <c:idx val="1"/>
              <c:layout>
                <c:manualLayout>
                  <c:x val="0.22841891270388784"/>
                  <c:y val="-4.6788780988834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C5FFF8-0AB8-4BBE-82BA-EBA03341A31B}" type="CATEGORYNAME">
                      <a:rPr lang="ko-KR" altLang="en-US" b="1">
                        <a:solidFill>
                          <a:schemeClr val="tx1"/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닉스곤체 B 2.0" panose="020B0600000101010101" pitchFamily="34" charset="-127"/>
                      <a:ea typeface="닉스곤체 B 2.0" panose="020B0600000101010101" pitchFamily="34" charset="-127"/>
                    </a:endParaRPr>
                  </a:p>
                  <a:p>
                    <a:pPr>
                      <a:defRPr/>
                    </a:pPr>
                    <a:fld id="{BC766768-BBF0-4628-987F-B3BCA08AB408}" type="PERCENTAGE">
                      <a:rPr lang="en-US" altLang="ko-KR">
                        <a:solidFill>
                          <a:schemeClr val="tx1"/>
                        </a:solidFill>
                        <a:latin typeface="닉스곤체 B 2.0" panose="020B0600000101010101" pitchFamily="34" charset="-127"/>
                        <a:ea typeface="닉스곤체 B 2.0" panose="020B0600000101010101" pitchFamily="34" charset="-127"/>
                      </a:rPr>
                      <a:pPr>
                        <a:defRPr/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724-4730-BCA6-F32AFDD4F65F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통근안함</c:v>
                </c:pt>
                <c:pt idx="1">
                  <c:v>통근함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0.41</c:v>
                </c:pt>
                <c:pt idx="1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24-4730-BCA6-F32AFDD4F6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이용하는 주요 교통수단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9993602362204723E-2"/>
          <c:y val="0.14333802021788755"/>
          <c:w val="0.93281889763779524"/>
          <c:h val="0.58713942008246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이용하는 주요 교통수단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C0504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C30-40E7-84CF-36B12F906814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DC30-40E7-84CF-36B12F9068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Sheet1!$A$3:$A$13</c:f>
              <c:strCache>
                <c:ptCount val="11"/>
                <c:pt idx="0">
                  <c:v>BRT버스</c:v>
                </c:pt>
                <c:pt idx="1">
                  <c:v>자가용(카풀포함)</c:v>
                </c:pt>
                <c:pt idx="2">
                  <c:v>고속/시외버스</c:v>
                </c:pt>
                <c:pt idx="3">
                  <c:v>기차</c:v>
                </c:pt>
                <c:pt idx="4">
                  <c:v>자전거</c:v>
                </c:pt>
                <c:pt idx="5">
                  <c:v>오토바이</c:v>
                </c:pt>
                <c:pt idx="6">
                  <c:v>택시</c:v>
                </c:pt>
                <c:pt idx="7">
                  <c:v>통근/통학버스</c:v>
                </c:pt>
                <c:pt idx="8">
                  <c:v>도보</c:v>
                </c:pt>
                <c:pt idx="9">
                  <c:v>전동킥보드</c:v>
                </c:pt>
                <c:pt idx="10">
                  <c:v>기타</c:v>
                </c:pt>
              </c:strCache>
            </c:strRef>
          </c:cat>
          <c:val>
            <c:numRef>
              <c:f>Sheet1!$B$3:$B$13</c:f>
              <c:numCache>
                <c:formatCode>General</c:formatCode>
                <c:ptCount val="11"/>
                <c:pt idx="0">
                  <c:v>1.1000000000000001</c:v>
                </c:pt>
                <c:pt idx="1">
                  <c:v>76</c:v>
                </c:pt>
                <c:pt idx="2">
                  <c:v>0.4</c:v>
                </c:pt>
                <c:pt idx="3">
                  <c:v>1</c:v>
                </c:pt>
                <c:pt idx="4">
                  <c:v>2</c:v>
                </c:pt>
                <c:pt idx="5">
                  <c:v>0.7</c:v>
                </c:pt>
                <c:pt idx="6">
                  <c:v>0</c:v>
                </c:pt>
                <c:pt idx="7">
                  <c:v>1.3</c:v>
                </c:pt>
                <c:pt idx="8">
                  <c:v>12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30-40E7-84CF-36B12F9068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671103"/>
        <c:axId val="463225343"/>
      </c:barChart>
      <c:catAx>
        <c:axId val="4966711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25343"/>
        <c:crosses val="autoZero"/>
        <c:auto val="1"/>
        <c:lblAlgn val="ctr"/>
        <c:lblOffset val="100"/>
        <c:noMultiLvlLbl val="0"/>
      </c:catAx>
      <c:valAx>
        <c:axId val="463225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6671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일반시내버스</a:t>
            </a: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마을버스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21년 세종시민 통근 비율</c:v>
                </c:pt>
              </c:strCache>
            </c:strRef>
          </c:tx>
          <c:dPt>
            <c:idx val="0"/>
            <c:bubble3D val="0"/>
            <c:spPr>
              <a:solidFill>
                <a:srgbClr val="4F81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681-4E79-A752-DD41AEF72513}"/>
              </c:ext>
            </c:extLst>
          </c:dPt>
          <c:dPt>
            <c:idx val="1"/>
            <c:bubble3D val="0"/>
            <c:spPr>
              <a:solidFill>
                <a:srgbClr val="C0504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681-4E79-A752-DD41AEF72513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F6F74F-27F6-4DF9-841E-2BF21A513211}" type="CATEGORYNAME">
                      <a:rPr lang="ko-KR" altLang="en-US" b="1" smtClean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 b="1"/>
                      </a:pPr>
                      <a:t>[범주 이름]</a:t>
                    </a:fld>
                    <a:endParaRPr lang="ko-KR" altLang="en-US" b="1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 b="1"/>
                    </a:pPr>
                    <a:r>
                      <a:rPr lang="en-US" altLang="ko-KR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t>35.2%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681-4E79-A752-DD41AEF72513}"/>
                </c:ext>
              </c:extLst>
            </c:dLbl>
            <c:dLbl>
              <c:idx val="1"/>
              <c:layout>
                <c:manualLayout>
                  <c:x val="0.20827802491455935"/>
                  <c:y val="-0.1394602609697317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BC5FFF8-0AB8-4BBE-82BA-EBA03341A31B}" type="CATEGORYNAME">
                      <a:rPr lang="ko-KR" altLang="en-US" b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="0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r>
                      <a:rPr lang="en-US" altLang="ko-KR" b="0" dirty="0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t>64.8%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3230110775427997"/>
                      <c:h val="0.1737430471228059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681-4E79-A752-DD41AEF72513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0.35199999999999998</c:v>
                </c:pt>
                <c:pt idx="1">
                  <c:v>0.64800000000000002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81-4E79-A752-DD41AEF72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4E-4F75-89BE-6FED849813E7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4E-4F75-89BE-6FED849813E7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4E-4F75-89BE-6FED849813E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24E-4F75-89BE-6FED849813E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24E-4F75-89BE-6FED849813E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24E-4F75-89BE-6FED849813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24E-4F75-89BE-6FED849813E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출/퇴근시간혼잡</c:v>
                </c:pt>
                <c:pt idx="1">
                  <c:v>차량 내부 불결</c:v>
                </c:pt>
                <c:pt idx="2">
                  <c:v>배차간격 김</c:v>
                </c:pt>
                <c:pt idx="3">
                  <c:v>정류소까지 거리가 멈</c:v>
                </c:pt>
                <c:pt idx="4">
                  <c:v>운전기사 불친절 난폭운전</c:v>
                </c:pt>
                <c:pt idx="5">
                  <c:v>비싼 요금</c:v>
                </c:pt>
                <c:pt idx="6">
                  <c:v>승차시간 김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5.8</c:v>
                </c:pt>
                <c:pt idx="1">
                  <c:v>3</c:v>
                </c:pt>
                <c:pt idx="2">
                  <c:v>57.7</c:v>
                </c:pt>
                <c:pt idx="3">
                  <c:v>11</c:v>
                </c:pt>
                <c:pt idx="4">
                  <c:v>8.1</c:v>
                </c:pt>
                <c:pt idx="5">
                  <c:v>1.8</c:v>
                </c:pt>
                <c:pt idx="6">
                  <c:v>8.5</c:v>
                </c:pt>
                <c:pt idx="7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D-4B54-BE81-7505C248E4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시외</a:t>
            </a:r>
            <a:r>
              <a:rPr lang="en-US" altLang="ko-KR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/</a:t>
            </a: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고속버스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시외/고속버스</c:v>
                </c:pt>
              </c:strCache>
            </c:strRef>
          </c:tx>
          <c:dPt>
            <c:idx val="0"/>
            <c:bubble3D val="0"/>
            <c:spPr>
              <a:solidFill>
                <a:srgbClr val="5185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EB7-4B8B-BD72-D0B7B54EF828}"/>
              </c:ext>
            </c:extLst>
          </c:dPt>
          <c:dPt>
            <c:idx val="1"/>
            <c:bubble3D val="0"/>
            <c:spPr>
              <a:solidFill>
                <a:srgbClr val="C6525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EB7-4B8B-BD72-D0B7B54EF828}"/>
              </c:ext>
            </c:extLst>
          </c:dPt>
          <c:dLbls>
            <c:dLbl>
              <c:idx val="0"/>
              <c:layout>
                <c:manualLayout>
                  <c:x val="-0.16456586240224769"/>
                  <c:y val="0.1933017011190187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26E7C98-58DD-4B78-9B96-670726304A64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E34817C4-EAF0-476F-BFBA-7179BDC52221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056872820798838"/>
                      <c:h val="0.1250860191670067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EB7-4B8B-BD72-D0B7B54EF828}"/>
                </c:ext>
              </c:extLst>
            </c:dLbl>
            <c:dLbl>
              <c:idx val="1"/>
              <c:layout>
                <c:manualLayout>
                  <c:x val="0.21344000897362739"/>
                  <c:y val="-0.2259584862170396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246193F-1762-4155-A654-D39C09015BD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>
                        <a:defRPr/>
                      </a:pPr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pPr>
                      <a:defRPr/>
                    </a:pPr>
                    <a:fld id="{4416B8BF-8CE9-4C77-89EF-AA0D0B31543B}" type="VALUE">
                      <a:rPr lang="en-US" altLang="ko-KR">
                        <a:solidFill>
                          <a:schemeClr val="tx1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25936328566379024"/>
                      <c:h val="0.2598106535669281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EB7-4B8B-BD72-D0B7B54EF8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이용함</c:v>
                </c:pt>
                <c:pt idx="1">
                  <c:v>이용안함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0.21099999999999999</c:v>
                </c:pt>
                <c:pt idx="1">
                  <c:v>0.78900000000000003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B7-4B8B-BD72-D0B7B54EF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 만족도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 만족도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ADD3E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99-410C-8C41-2601B3BD5F44}"/>
              </c:ext>
            </c:extLst>
          </c:dPt>
          <c:dPt>
            <c:idx val="1"/>
            <c:bubble3D val="0"/>
            <c:spPr>
              <a:solidFill>
                <a:srgbClr val="3D92A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99-410C-8C41-2601B3BD5F44}"/>
              </c:ext>
            </c:extLst>
          </c:dPt>
          <c:dPt>
            <c:idx val="2"/>
            <c:bubble3D val="0"/>
            <c:spPr>
              <a:solidFill>
                <a:srgbClr val="4CB0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99-410C-8C41-2601B3BD5F4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BE8B23E0-C016-4830-B8ED-E15A77D6E728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E055EBF1-B023-4724-A575-D7FF9D736993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99-410C-8C41-2601B3BD5F4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A29827-CE60-4C3A-8117-B07C6A82641F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CCD9E89B-1768-436D-87DE-DCA8A0E84669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699-410C-8C41-2601B3BD5F4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F0B96BE-0888-4FCD-B642-54E11809DEDC}" type="CATEGORYNAME">
                      <a:rPr lang="ko-KR" altLang="en-US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[범주 이름]</a:t>
                    </a:fld>
                    <a:endParaRPr lang="ko-KR" altLang="en-US" baseline="0" dirty="0">
                      <a:solidFill>
                        <a:schemeClr val="tx1"/>
                      </a:solidFill>
                      <a:latin typeface="닉스곤체 M 2.0" panose="020B0600000101010101" pitchFamily="34" charset="-127"/>
                      <a:ea typeface="닉스곤체 M 2.0" panose="020B0600000101010101" pitchFamily="34" charset="-127"/>
                    </a:endParaRPr>
                  </a:p>
                  <a:p>
                    <a:fld id="{4F1C9B93-563C-460C-A066-10FBCB51C348}" type="VALUE">
                      <a:rPr lang="en-US" altLang="ko-KR">
                        <a:solidFill>
                          <a:schemeClr val="tx1"/>
                        </a:solidFill>
                        <a:latin typeface="닉스곤체 M 2.0" panose="020B0600000101010101" pitchFamily="34" charset="-127"/>
                        <a:ea typeface="닉스곤체 M 2.0" panose="020B0600000101010101" pitchFamily="34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699-410C-8C41-2601B3BD5F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만족</c:v>
                </c:pt>
                <c:pt idx="1">
                  <c:v>불만족</c:v>
                </c:pt>
                <c:pt idx="2">
                  <c:v>보통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0.33200000000000002</c:v>
                </c:pt>
                <c:pt idx="1">
                  <c:v>0.33200000000000002</c:v>
                </c:pt>
                <c:pt idx="2">
                  <c:v>0.33600000000000002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99-410C-8C41-2601B3BD5F4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 dirty="0">
                <a:solidFill>
                  <a:schemeClr val="tx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불만족 이유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불만족 이유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필요한 시간대 미운영</c:v>
                </c:pt>
                <c:pt idx="1">
                  <c:v>차량 내부 불결</c:v>
                </c:pt>
                <c:pt idx="2">
                  <c:v>터미널까지 거리가 멀어서</c:v>
                </c:pt>
                <c:pt idx="3">
                  <c:v>운전기사 불친절 난폭운전</c:v>
                </c:pt>
                <c:pt idx="4">
                  <c:v>비싼요금</c:v>
                </c:pt>
                <c:pt idx="5">
                  <c:v>승차시간 김</c:v>
                </c:pt>
                <c:pt idx="6">
                  <c:v>기타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57.5</c:v>
                </c:pt>
                <c:pt idx="1">
                  <c:v>2.6</c:v>
                </c:pt>
                <c:pt idx="2">
                  <c:v>17.600000000000001</c:v>
                </c:pt>
                <c:pt idx="3">
                  <c:v>2.8</c:v>
                </c:pt>
                <c:pt idx="4">
                  <c:v>6.7</c:v>
                </c:pt>
                <c:pt idx="5">
                  <c:v>6.2</c:v>
                </c:pt>
                <c:pt idx="6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88-415D-A2FE-D85B472682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73708575"/>
        <c:axId val="463230143"/>
      </c:barChart>
      <c:catAx>
        <c:axId val="173708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63230143"/>
        <c:crosses val="autoZero"/>
        <c:auto val="1"/>
        <c:lblAlgn val="ctr"/>
        <c:lblOffset val="100"/>
        <c:noMultiLvlLbl val="0"/>
      </c:catAx>
      <c:valAx>
        <c:axId val="4632301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370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1E69-8251-461F-ABFD-5DF5C0010D3C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0A6A4-C5C3-4C6E-A7A0-F57A8D5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3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69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64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279EE-9FC3-4D52-8B28-31E4197BB6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1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0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8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6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3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7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0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83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2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18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7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5171" y="201876"/>
            <a:ext cx="11081657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9" name="양쪽 모서리가 둥근 사각형 18"/>
          <p:cNvSpPr/>
          <p:nvPr userDrawn="1"/>
        </p:nvSpPr>
        <p:spPr>
          <a:xfrm>
            <a:off x="381000" y="1066799"/>
            <a:ext cx="11429999" cy="5791201"/>
          </a:xfrm>
          <a:prstGeom prst="round2SameRect">
            <a:avLst>
              <a:gd name="adj1" fmla="val 812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6004" y="1556658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A3C52-63E9-410D-B620-86A9845C4968}" type="datetimeFigureOut">
              <a:rPr lang="ko-KR" altLang="en-US" smtClean="0"/>
              <a:t>2023-09-28 Thu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4D5BA-E4FC-4915-98C4-1CC20E53E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8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이사만루체 Medium" panose="00000600000000000000" pitchFamily="2" charset="-127"/>
          <a:ea typeface="이사만루체 Medium" panose="000006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KoPubWorld돋움체 Medium" panose="00000600000000000000" pitchFamily="2" charset="-127"/>
          <a:ea typeface="KoPubWorld돋움체 Medium" panose="00000600000000000000" pitchFamily="2" charset="-127"/>
          <a:cs typeface="KoPubWorld돋움체 Medium" panose="000006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2.xlsx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Worksheet13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76400" y="1122363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세종시 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76400" y="3602038"/>
            <a:ext cx="9144000" cy="1655762"/>
          </a:xfrm>
        </p:spPr>
        <p:txBody>
          <a:bodyPr/>
          <a:lstStyle/>
          <a:p>
            <a:r>
              <a:rPr lang="ko-KR" altLang="en-US" dirty="0"/>
              <a:t>세종시 인구 밀집 지역 버스 노선 설계</a:t>
            </a:r>
          </a:p>
        </p:txBody>
      </p:sp>
    </p:spTree>
    <p:extLst>
      <p:ext uri="{BB962C8B-B14F-4D97-AF65-F5344CB8AC3E}">
        <p14:creationId xmlns:p14="http://schemas.microsoft.com/office/powerpoint/2010/main" val="21799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8CD8FE-56E7-CCC9-C9CB-F558F806FAAF}"/>
              </a:ext>
            </a:extLst>
          </p:cNvPr>
          <p:cNvSpPr/>
          <p:nvPr/>
        </p:nvSpPr>
        <p:spPr>
          <a:xfrm>
            <a:off x="698654" y="2163137"/>
            <a:ext cx="4645485" cy="46440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확대이미지">
            <a:extLst>
              <a:ext uri="{FF2B5EF4-FFF2-40B4-BE49-F238E27FC236}">
                <a16:creationId xmlns:a16="http://schemas.microsoft.com/office/drawing/2014/main" id="{BD40D1DB-D704-6176-63B4-5971CF970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36" t="33391" r="4569" b="12358"/>
          <a:stretch/>
        </p:blipFill>
        <p:spPr bwMode="auto">
          <a:xfrm>
            <a:off x="1017644" y="3390013"/>
            <a:ext cx="4007504" cy="32849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9B16-70CA-6C06-984F-B0AC7DCC3BB6}"/>
              </a:ext>
            </a:extLst>
          </p:cNvPr>
          <p:cNvSpPr txBox="1"/>
          <p:nvPr/>
        </p:nvSpPr>
        <p:spPr>
          <a:xfrm>
            <a:off x="1234153" y="2334407"/>
            <a:ext cx="3490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수송분담률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상승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탄소배출 저감 효과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CE3D8-B3D6-10B3-ED43-AC8D0D2FD6AD}"/>
              </a:ext>
            </a:extLst>
          </p:cNvPr>
          <p:cNvSpPr txBox="1"/>
          <p:nvPr/>
        </p:nvSpPr>
        <p:spPr>
          <a:xfrm>
            <a:off x="5608320" y="2796072"/>
            <a:ext cx="618744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2025</a:t>
            </a:r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년부터 시내버스 요금 전면 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</a:t>
            </a:r>
            <a:r>
              <a:rPr lang="en-US" altLang="ko-KR" sz="2500" b="1" i="1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D271DC2B-8A8C-EE92-9FC5-463091854976}"/>
              </a:ext>
            </a:extLst>
          </p:cNvPr>
          <p:cNvSpPr txBox="1">
            <a:spLocks/>
          </p:cNvSpPr>
          <p:nvPr/>
        </p:nvSpPr>
        <p:spPr>
          <a:xfrm>
            <a:off x="846316" y="1093494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무료화로는 개선할 수 없는 대중교통 문제점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977223AB-D0E5-A87E-4BB5-BD71401BBD17}"/>
              </a:ext>
            </a:extLst>
          </p:cNvPr>
          <p:cNvSpPr/>
          <p:nvPr/>
        </p:nvSpPr>
        <p:spPr>
          <a:xfrm>
            <a:off x="5608320" y="3846817"/>
            <a:ext cx="487680" cy="47705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67CB6A1-0917-AA81-A53A-CD91A4590174}"/>
              </a:ext>
            </a:extLst>
          </p:cNvPr>
          <p:cNvSpPr/>
          <p:nvPr/>
        </p:nvSpPr>
        <p:spPr>
          <a:xfrm>
            <a:off x="6182370" y="4432303"/>
            <a:ext cx="5039339" cy="12003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&gt;&gt; 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근본적인 세종시 내 대중교통의 문제점은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 불가능하다고 판단</a:t>
            </a:r>
            <a:endParaRPr lang="ko-KR" altLang="en-US" dirty="0">
              <a:solidFill>
                <a:srgbClr val="37415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0F566-FFA9-FFFE-FDF3-7BDC3058D2EE}"/>
              </a:ext>
            </a:extLst>
          </p:cNvPr>
          <p:cNvSpPr txBox="1"/>
          <p:nvPr/>
        </p:nvSpPr>
        <p:spPr>
          <a:xfrm>
            <a:off x="6502517" y="3961023"/>
            <a:ext cx="499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무료화 정책을 통한 대중교통 이용률 증가 기대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483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EAC5D83-0EEB-5AA0-7B9E-B38C68C0FE55}"/>
              </a:ext>
            </a:extLst>
          </p:cNvPr>
          <p:cNvSpPr/>
          <p:nvPr/>
        </p:nvSpPr>
        <p:spPr>
          <a:xfrm>
            <a:off x="678187" y="2954562"/>
            <a:ext cx="4450774" cy="3708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1962770" y="428722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제안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31667-491A-6509-E985-6F11C7E91C1D}"/>
              </a:ext>
            </a:extLst>
          </p:cNvPr>
          <p:cNvSpPr txBox="1"/>
          <p:nvPr/>
        </p:nvSpPr>
        <p:spPr>
          <a:xfrm>
            <a:off x="902353" y="3323895"/>
            <a:ext cx="41727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운영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(7:00-10:00 , 17:00-20:00)</a:t>
            </a: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4-5km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이내 구간 왕복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 및 대중교통 서비스 불편 지역 위주로 노선 설정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E5DE6-2B6B-1F18-ABC7-37799857223D}"/>
              </a:ext>
            </a:extLst>
          </p:cNvPr>
          <p:cNvSpPr/>
          <p:nvPr/>
        </p:nvSpPr>
        <p:spPr>
          <a:xfrm>
            <a:off x="1319978" y="2151784"/>
            <a:ext cx="3189067" cy="55809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 </a:t>
            </a:r>
            <a:r>
              <a:rPr lang="en-US" altLang="ko-KR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ELT ‘</a:t>
            </a:r>
            <a:r>
              <a:rPr lang="ko-KR" altLang="en-US" sz="23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얼른타</a:t>
            </a:r>
            <a:r>
              <a:rPr lang="en-US" altLang="ko-KR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3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버스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4D9D4F-ADED-DF27-243E-22E413AC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346" y="2299856"/>
            <a:ext cx="2325536" cy="3429001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EA586B-6BA6-A13E-610E-CD30903F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00" y="3693227"/>
            <a:ext cx="3280040" cy="2692815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DCE4F9-867B-3FE4-DCCA-88F440BC0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3" t="16872" r="2834" b="11330"/>
          <a:stretch/>
        </p:blipFill>
        <p:spPr>
          <a:xfrm>
            <a:off x="5660760" y="1439252"/>
            <a:ext cx="3208920" cy="1847679"/>
          </a:xfrm>
          <a:prstGeom prst="round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1D5DDC-B2D1-3C12-BBEA-49C2FF40CB10}"/>
              </a:ext>
            </a:extLst>
          </p:cNvPr>
          <p:cNvSpPr txBox="1"/>
          <p:nvPr/>
        </p:nvSpPr>
        <p:spPr>
          <a:xfrm>
            <a:off x="4255045" y="33238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2840D-F151-D31B-177A-CF036B352F62}"/>
              </a:ext>
            </a:extLst>
          </p:cNvPr>
          <p:cNvSpPr txBox="1"/>
          <p:nvPr/>
        </p:nvSpPr>
        <p:spPr>
          <a:xfrm>
            <a:off x="4255045" y="6463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E276B-7334-610A-33E6-80DA4ADBDDC6}"/>
              </a:ext>
            </a:extLst>
          </p:cNvPr>
          <p:cNvSpPr txBox="1"/>
          <p:nvPr/>
        </p:nvSpPr>
        <p:spPr>
          <a:xfrm>
            <a:off x="7445285" y="58168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endParaRPr lang="ko-KR" altLang="en-US" sz="18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8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06C8796B-DB1C-1AB0-C91E-95C141F5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1313937" y="1618906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3D574-72F7-F547-5629-FFCB792712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3827" r="4250" b="50862"/>
          <a:stretch/>
        </p:blipFill>
        <p:spPr bwMode="auto">
          <a:xfrm>
            <a:off x="2280725" y="1583133"/>
            <a:ext cx="988006" cy="51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615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90979564-F20B-8999-F685-BD3F22B4F53C}"/>
              </a:ext>
            </a:extLst>
          </p:cNvPr>
          <p:cNvSpPr/>
          <p:nvPr/>
        </p:nvSpPr>
        <p:spPr>
          <a:xfrm>
            <a:off x="19623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0C97C6-25E3-51C7-A0FB-3B147504FC9E}"/>
              </a:ext>
            </a:extLst>
          </p:cNvPr>
          <p:cNvSpPr/>
          <p:nvPr/>
        </p:nvSpPr>
        <p:spPr>
          <a:xfrm>
            <a:off x="2371482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7520EF-F6AD-6E2E-D5E9-F32EC4D776CC}"/>
              </a:ext>
            </a:extLst>
          </p:cNvPr>
          <p:cNvSpPr txBox="1"/>
          <p:nvPr/>
        </p:nvSpPr>
        <p:spPr>
          <a:xfrm>
            <a:off x="10366789" y="6163379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E64408B0-65A0-DA8F-F029-13858AD4A265}"/>
              </a:ext>
            </a:extLst>
          </p:cNvPr>
          <p:cNvSpPr/>
          <p:nvPr/>
        </p:nvSpPr>
        <p:spPr>
          <a:xfrm>
            <a:off x="30322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9999E06D-C319-EDB4-2411-0D745009585F}"/>
              </a:ext>
            </a:extLst>
          </p:cNvPr>
          <p:cNvSpPr/>
          <p:nvPr/>
        </p:nvSpPr>
        <p:spPr>
          <a:xfrm>
            <a:off x="41021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63F1337-D66F-878C-7DDA-D2162C11D5C3}"/>
              </a:ext>
            </a:extLst>
          </p:cNvPr>
          <p:cNvSpPr/>
          <p:nvPr/>
        </p:nvSpPr>
        <p:spPr>
          <a:xfrm>
            <a:off x="4511282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형: 비어 있음 30">
            <a:extLst>
              <a:ext uri="{FF2B5EF4-FFF2-40B4-BE49-F238E27FC236}">
                <a16:creationId xmlns:a16="http://schemas.microsoft.com/office/drawing/2014/main" id="{A4F9D4BE-6B37-C5B2-F9D8-1F2F6D0070F1}"/>
              </a:ext>
            </a:extLst>
          </p:cNvPr>
          <p:cNvSpPr/>
          <p:nvPr/>
        </p:nvSpPr>
        <p:spPr>
          <a:xfrm>
            <a:off x="5172056" y="1981200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26E2B2-66ED-13C4-4745-3C697F85716A}"/>
              </a:ext>
            </a:extLst>
          </p:cNvPr>
          <p:cNvSpPr/>
          <p:nvPr/>
        </p:nvSpPr>
        <p:spPr>
          <a:xfrm>
            <a:off x="3437419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369407-BBA5-C48E-91D4-21AF1034C9B7}"/>
              </a:ext>
            </a:extLst>
          </p:cNvPr>
          <p:cNvSpPr/>
          <p:nvPr/>
        </p:nvSpPr>
        <p:spPr>
          <a:xfrm>
            <a:off x="5620633" y="2153920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AD1E91A3-CE9D-871B-E3C8-589056241003}"/>
              </a:ext>
            </a:extLst>
          </p:cNvPr>
          <p:cNvSpPr/>
          <p:nvPr/>
        </p:nvSpPr>
        <p:spPr>
          <a:xfrm>
            <a:off x="62897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2FEE95C-73BE-1BBF-6684-E62332F6B1E3}"/>
              </a:ext>
            </a:extLst>
          </p:cNvPr>
          <p:cNvSpPr/>
          <p:nvPr/>
        </p:nvSpPr>
        <p:spPr>
          <a:xfrm>
            <a:off x="6698863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612423E9-CA81-FC8A-60D0-BA84AF44E248}"/>
              </a:ext>
            </a:extLst>
          </p:cNvPr>
          <p:cNvSpPr/>
          <p:nvPr/>
        </p:nvSpPr>
        <p:spPr>
          <a:xfrm>
            <a:off x="73596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339A631C-46F2-0793-A7D6-6D9DD619181D}"/>
              </a:ext>
            </a:extLst>
          </p:cNvPr>
          <p:cNvSpPr/>
          <p:nvPr/>
        </p:nvSpPr>
        <p:spPr>
          <a:xfrm>
            <a:off x="84295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E4A668-5CAF-8E2A-2430-D0D45C74C576}"/>
              </a:ext>
            </a:extLst>
          </p:cNvPr>
          <p:cNvSpPr/>
          <p:nvPr/>
        </p:nvSpPr>
        <p:spPr>
          <a:xfrm>
            <a:off x="8838663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형: 비어 있음 38">
            <a:extLst>
              <a:ext uri="{FF2B5EF4-FFF2-40B4-BE49-F238E27FC236}">
                <a16:creationId xmlns:a16="http://schemas.microsoft.com/office/drawing/2014/main" id="{9BB0EB5A-C625-5CFA-4B38-10BB0E93EB80}"/>
              </a:ext>
            </a:extLst>
          </p:cNvPr>
          <p:cNvSpPr/>
          <p:nvPr/>
        </p:nvSpPr>
        <p:spPr>
          <a:xfrm>
            <a:off x="9499437" y="196128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4BF026F-C245-6B07-A477-523E1EB594C0}"/>
              </a:ext>
            </a:extLst>
          </p:cNvPr>
          <p:cNvSpPr/>
          <p:nvPr/>
        </p:nvSpPr>
        <p:spPr>
          <a:xfrm>
            <a:off x="7764800" y="2134006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A5788E-7DA8-7BC2-077D-E21E501F693F}"/>
              </a:ext>
            </a:extLst>
          </p:cNvPr>
          <p:cNvSpPr txBox="1"/>
          <p:nvPr/>
        </p:nvSpPr>
        <p:spPr>
          <a:xfrm>
            <a:off x="1514115" y="2526522"/>
            <a:ext cx="13868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D2CA7C-0DEC-DBC1-4D73-BC57CBB4C8A8}"/>
              </a:ext>
            </a:extLst>
          </p:cNvPr>
          <p:cNvSpPr txBox="1"/>
          <p:nvPr/>
        </p:nvSpPr>
        <p:spPr>
          <a:xfrm>
            <a:off x="2664799" y="2575091"/>
            <a:ext cx="14845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세종연구단지</a:t>
            </a:r>
            <a:endParaRPr lang="ko-KR" altLang="en-US" sz="1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C91F80-398F-7958-CCE2-1B3E9543C563}"/>
              </a:ext>
            </a:extLst>
          </p:cNvPr>
          <p:cNvSpPr txBox="1"/>
          <p:nvPr/>
        </p:nvSpPr>
        <p:spPr>
          <a:xfrm>
            <a:off x="3885188" y="2506682"/>
            <a:ext cx="8339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전통문화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체험관</a:t>
            </a:r>
            <a:endParaRPr lang="ko-KR" altLang="en-US" sz="15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E096A7-05F2-FA16-5244-B154AABC2C85}"/>
              </a:ext>
            </a:extLst>
          </p:cNvPr>
          <p:cNvSpPr txBox="1"/>
          <p:nvPr/>
        </p:nvSpPr>
        <p:spPr>
          <a:xfrm>
            <a:off x="4863298" y="2575158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세종소방서</a:t>
            </a:r>
            <a:endParaRPr lang="ko-KR" altLang="en-US" sz="1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D5AF7-AA30-09B7-3ACA-AF94CE051E08}"/>
              </a:ext>
            </a:extLst>
          </p:cNvPr>
          <p:cNvSpPr txBox="1"/>
          <p:nvPr/>
        </p:nvSpPr>
        <p:spPr>
          <a:xfrm>
            <a:off x="5909558" y="2575090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양지고등학교</a:t>
            </a:r>
            <a:endParaRPr lang="ko-KR" altLang="en-US" sz="15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19CC99-9799-F5CC-A0BC-14EED11DC352}"/>
              </a:ext>
            </a:extLst>
          </p:cNvPr>
          <p:cNvSpPr txBox="1"/>
          <p:nvPr/>
        </p:nvSpPr>
        <p:spPr>
          <a:xfrm>
            <a:off x="7171923" y="2547500"/>
            <a:ext cx="833995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한뜰마을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1,2단지 </a:t>
            </a:r>
            <a:endParaRPr lang="ko-KR" altLang="en-US" sz="15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30E3F2-3F40-DA42-48B5-435FF2DFF0AC}"/>
              </a:ext>
            </a:extLst>
          </p:cNvPr>
          <p:cNvSpPr txBox="1"/>
          <p:nvPr/>
        </p:nvSpPr>
        <p:spPr>
          <a:xfrm>
            <a:off x="8022021" y="2581473"/>
            <a:ext cx="833995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공정거래위원회</a:t>
            </a:r>
            <a:endParaRPr lang="ko-KR" altLang="en-US" sz="15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1C11AF-0B26-0D9D-E49B-94FFC709C514}"/>
              </a:ext>
            </a:extLst>
          </p:cNvPr>
          <p:cNvSpPr txBox="1"/>
          <p:nvPr/>
        </p:nvSpPr>
        <p:spPr>
          <a:xfrm>
            <a:off x="9210340" y="2493915"/>
            <a:ext cx="138408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중앙동</a:t>
            </a:r>
            <a:endParaRPr lang="ko-KR" altLang="en-US" sz="1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32E544-7DAD-3ACF-3E33-FD0E6B6AEF72}"/>
              </a:ext>
            </a:extLst>
          </p:cNvPr>
          <p:cNvSpPr txBox="1"/>
          <p:nvPr/>
        </p:nvSpPr>
        <p:spPr>
          <a:xfrm>
            <a:off x="969236" y="2079634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원형: 비어 있음 59">
            <a:extLst>
              <a:ext uri="{FF2B5EF4-FFF2-40B4-BE49-F238E27FC236}">
                <a16:creationId xmlns:a16="http://schemas.microsoft.com/office/drawing/2014/main" id="{A402FD75-EB00-8EF5-CB48-7A23C966B9C4}"/>
              </a:ext>
            </a:extLst>
          </p:cNvPr>
          <p:cNvSpPr/>
          <p:nvPr/>
        </p:nvSpPr>
        <p:spPr>
          <a:xfrm>
            <a:off x="11686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CAFAE9C-F562-E660-1084-41253C3D459C}"/>
              </a:ext>
            </a:extLst>
          </p:cNvPr>
          <p:cNvSpPr/>
          <p:nvPr/>
        </p:nvSpPr>
        <p:spPr>
          <a:xfrm>
            <a:off x="1577748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형: 비어 있음 61">
            <a:extLst>
              <a:ext uri="{FF2B5EF4-FFF2-40B4-BE49-F238E27FC236}">
                <a16:creationId xmlns:a16="http://schemas.microsoft.com/office/drawing/2014/main" id="{88D0EEA8-FABC-C5B6-CD65-BED3CD0AEBD4}"/>
              </a:ext>
            </a:extLst>
          </p:cNvPr>
          <p:cNvSpPr/>
          <p:nvPr/>
        </p:nvSpPr>
        <p:spPr>
          <a:xfrm>
            <a:off x="22385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98BB5433-3881-E3E5-CF8A-5826E129EAAB}"/>
              </a:ext>
            </a:extLst>
          </p:cNvPr>
          <p:cNvSpPr/>
          <p:nvPr/>
        </p:nvSpPr>
        <p:spPr>
          <a:xfrm>
            <a:off x="33084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41027C8-8D57-EAD0-EC10-D595DA5BA693}"/>
              </a:ext>
            </a:extLst>
          </p:cNvPr>
          <p:cNvSpPr/>
          <p:nvPr/>
        </p:nvSpPr>
        <p:spPr>
          <a:xfrm>
            <a:off x="3717548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원형: 비어 있음 64">
            <a:extLst>
              <a:ext uri="{FF2B5EF4-FFF2-40B4-BE49-F238E27FC236}">
                <a16:creationId xmlns:a16="http://schemas.microsoft.com/office/drawing/2014/main" id="{80C6B85B-F3B5-480F-D639-28C96FBC7AE0}"/>
              </a:ext>
            </a:extLst>
          </p:cNvPr>
          <p:cNvSpPr/>
          <p:nvPr/>
        </p:nvSpPr>
        <p:spPr>
          <a:xfrm>
            <a:off x="4378322" y="326342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6B284F-4938-6D9D-0D1C-44D3737B0987}"/>
              </a:ext>
            </a:extLst>
          </p:cNvPr>
          <p:cNvSpPr/>
          <p:nvPr/>
        </p:nvSpPr>
        <p:spPr>
          <a:xfrm>
            <a:off x="2643685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B35EE01-5A26-721C-EE8C-3099C174901D}"/>
              </a:ext>
            </a:extLst>
          </p:cNvPr>
          <p:cNvSpPr/>
          <p:nvPr/>
        </p:nvSpPr>
        <p:spPr>
          <a:xfrm>
            <a:off x="4826899" y="3436147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원형: 비어 있음 67">
            <a:extLst>
              <a:ext uri="{FF2B5EF4-FFF2-40B4-BE49-F238E27FC236}">
                <a16:creationId xmlns:a16="http://schemas.microsoft.com/office/drawing/2014/main" id="{3C6B59F4-4109-716C-5BCF-319B1C32DA90}"/>
              </a:ext>
            </a:extLst>
          </p:cNvPr>
          <p:cNvSpPr/>
          <p:nvPr/>
        </p:nvSpPr>
        <p:spPr>
          <a:xfrm>
            <a:off x="54960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655B478-06D7-E3B4-CAF1-C742707DA755}"/>
              </a:ext>
            </a:extLst>
          </p:cNvPr>
          <p:cNvSpPr/>
          <p:nvPr/>
        </p:nvSpPr>
        <p:spPr>
          <a:xfrm>
            <a:off x="5905129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형: 비어 있음 69">
            <a:extLst>
              <a:ext uri="{FF2B5EF4-FFF2-40B4-BE49-F238E27FC236}">
                <a16:creationId xmlns:a16="http://schemas.microsoft.com/office/drawing/2014/main" id="{AC4A2A5E-FC29-7DAB-3075-F8DA7485EF53}"/>
              </a:ext>
            </a:extLst>
          </p:cNvPr>
          <p:cNvSpPr/>
          <p:nvPr/>
        </p:nvSpPr>
        <p:spPr>
          <a:xfrm>
            <a:off x="65659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원형: 비어 있음 70">
            <a:extLst>
              <a:ext uri="{FF2B5EF4-FFF2-40B4-BE49-F238E27FC236}">
                <a16:creationId xmlns:a16="http://schemas.microsoft.com/office/drawing/2014/main" id="{19B720A4-76E8-E0BA-B62A-407401778B82}"/>
              </a:ext>
            </a:extLst>
          </p:cNvPr>
          <p:cNvSpPr/>
          <p:nvPr/>
        </p:nvSpPr>
        <p:spPr>
          <a:xfrm>
            <a:off x="76358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B887108-DCE8-1D50-2DD9-F29A0540C31A}"/>
              </a:ext>
            </a:extLst>
          </p:cNvPr>
          <p:cNvSpPr/>
          <p:nvPr/>
        </p:nvSpPr>
        <p:spPr>
          <a:xfrm>
            <a:off x="8044929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원형: 비어 있음 72">
            <a:extLst>
              <a:ext uri="{FF2B5EF4-FFF2-40B4-BE49-F238E27FC236}">
                <a16:creationId xmlns:a16="http://schemas.microsoft.com/office/drawing/2014/main" id="{A01BFEC6-5FB7-0137-2877-5C18185EC4DF}"/>
              </a:ext>
            </a:extLst>
          </p:cNvPr>
          <p:cNvSpPr/>
          <p:nvPr/>
        </p:nvSpPr>
        <p:spPr>
          <a:xfrm>
            <a:off x="8705703" y="324351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22F6428-02B5-B97A-AD1D-A11D7AA0EC83}"/>
              </a:ext>
            </a:extLst>
          </p:cNvPr>
          <p:cNvSpPr/>
          <p:nvPr/>
        </p:nvSpPr>
        <p:spPr>
          <a:xfrm>
            <a:off x="6971066" y="341623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EFC93EA-4706-8E98-09B3-CE25EA42C762}"/>
              </a:ext>
            </a:extLst>
          </p:cNvPr>
          <p:cNvSpPr txBox="1"/>
          <p:nvPr/>
        </p:nvSpPr>
        <p:spPr>
          <a:xfrm>
            <a:off x="395920" y="3347028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F420772-FD2E-CACA-B60F-A4FFE31A0807}"/>
              </a:ext>
            </a:extLst>
          </p:cNvPr>
          <p:cNvSpPr/>
          <p:nvPr/>
        </p:nvSpPr>
        <p:spPr>
          <a:xfrm>
            <a:off x="9107698" y="340352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원형: 비어 있음 79">
            <a:extLst>
              <a:ext uri="{FF2B5EF4-FFF2-40B4-BE49-F238E27FC236}">
                <a16:creationId xmlns:a16="http://schemas.microsoft.com/office/drawing/2014/main" id="{9DDA5BB2-2AAF-602C-7048-7C83CE7001F6}"/>
              </a:ext>
            </a:extLst>
          </p:cNvPr>
          <p:cNvSpPr/>
          <p:nvPr/>
        </p:nvSpPr>
        <p:spPr>
          <a:xfrm>
            <a:off x="9768472" y="323080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1" name="원형: 비어 있음 80">
            <a:extLst>
              <a:ext uri="{FF2B5EF4-FFF2-40B4-BE49-F238E27FC236}">
                <a16:creationId xmlns:a16="http://schemas.microsoft.com/office/drawing/2014/main" id="{5F068243-FA52-2BE3-D710-C09AD97974EA}"/>
              </a:ext>
            </a:extLst>
          </p:cNvPr>
          <p:cNvSpPr/>
          <p:nvPr/>
        </p:nvSpPr>
        <p:spPr>
          <a:xfrm>
            <a:off x="10838372" y="3230803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원형: 비어 있음 82">
            <a:extLst>
              <a:ext uri="{FF2B5EF4-FFF2-40B4-BE49-F238E27FC236}">
                <a16:creationId xmlns:a16="http://schemas.microsoft.com/office/drawing/2014/main" id="{39DA601D-E79E-A60B-98C5-5748C405F214}"/>
              </a:ext>
            </a:extLst>
          </p:cNvPr>
          <p:cNvSpPr/>
          <p:nvPr/>
        </p:nvSpPr>
        <p:spPr>
          <a:xfrm>
            <a:off x="10832543" y="3992297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253A39A-848E-C5EE-2A44-1767F26C1E82}"/>
              </a:ext>
            </a:extLst>
          </p:cNvPr>
          <p:cNvSpPr/>
          <p:nvPr/>
        </p:nvSpPr>
        <p:spPr>
          <a:xfrm>
            <a:off x="10173635" y="3403523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막힌 원호 84">
            <a:extLst>
              <a:ext uri="{FF2B5EF4-FFF2-40B4-BE49-F238E27FC236}">
                <a16:creationId xmlns:a16="http://schemas.microsoft.com/office/drawing/2014/main" id="{38D1AD84-D5D6-D200-4F9F-C0E5CBB43FA4}"/>
              </a:ext>
            </a:extLst>
          </p:cNvPr>
          <p:cNvSpPr/>
          <p:nvPr/>
        </p:nvSpPr>
        <p:spPr>
          <a:xfrm rot="5400000">
            <a:off x="10832631" y="3610188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원형: 비어 있음 85">
            <a:extLst>
              <a:ext uri="{FF2B5EF4-FFF2-40B4-BE49-F238E27FC236}">
                <a16:creationId xmlns:a16="http://schemas.microsoft.com/office/drawing/2014/main" id="{1B4442EE-D6C4-DC81-83C6-A0AF7923B596}"/>
              </a:ext>
            </a:extLst>
          </p:cNvPr>
          <p:cNvSpPr/>
          <p:nvPr/>
        </p:nvSpPr>
        <p:spPr>
          <a:xfrm>
            <a:off x="12932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D70F748-17CC-C24F-BEC7-34015BB411D6}"/>
              </a:ext>
            </a:extLst>
          </p:cNvPr>
          <p:cNvSpPr/>
          <p:nvPr/>
        </p:nvSpPr>
        <p:spPr>
          <a:xfrm>
            <a:off x="1702378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원형: 비어 있음 87">
            <a:extLst>
              <a:ext uri="{FF2B5EF4-FFF2-40B4-BE49-F238E27FC236}">
                <a16:creationId xmlns:a16="http://schemas.microsoft.com/office/drawing/2014/main" id="{39C21C41-8B47-4A95-8877-FE48DC539874}"/>
              </a:ext>
            </a:extLst>
          </p:cNvPr>
          <p:cNvSpPr/>
          <p:nvPr/>
        </p:nvSpPr>
        <p:spPr>
          <a:xfrm>
            <a:off x="23631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원형: 비어 있음 88">
            <a:extLst>
              <a:ext uri="{FF2B5EF4-FFF2-40B4-BE49-F238E27FC236}">
                <a16:creationId xmlns:a16="http://schemas.microsoft.com/office/drawing/2014/main" id="{5E65FA50-7126-4FDA-6261-CA3EBA461FB8}"/>
              </a:ext>
            </a:extLst>
          </p:cNvPr>
          <p:cNvSpPr/>
          <p:nvPr/>
        </p:nvSpPr>
        <p:spPr>
          <a:xfrm>
            <a:off x="3433052" y="568872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A16251-F992-B98F-828B-C5BDDB1368AB}"/>
              </a:ext>
            </a:extLst>
          </p:cNvPr>
          <p:cNvSpPr/>
          <p:nvPr/>
        </p:nvSpPr>
        <p:spPr>
          <a:xfrm>
            <a:off x="3842178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원형: 비어 있음 90">
            <a:extLst>
              <a:ext uri="{FF2B5EF4-FFF2-40B4-BE49-F238E27FC236}">
                <a16:creationId xmlns:a16="http://schemas.microsoft.com/office/drawing/2014/main" id="{2AB9CAAE-1E4A-6A07-356F-5BEF1B95F766}"/>
              </a:ext>
            </a:extLst>
          </p:cNvPr>
          <p:cNvSpPr/>
          <p:nvPr/>
        </p:nvSpPr>
        <p:spPr>
          <a:xfrm>
            <a:off x="4543705" y="5733638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39D1739-6B56-5C02-1026-D3FE9BA65823}"/>
              </a:ext>
            </a:extLst>
          </p:cNvPr>
          <p:cNvSpPr/>
          <p:nvPr/>
        </p:nvSpPr>
        <p:spPr>
          <a:xfrm>
            <a:off x="2768315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2122818-E746-FA4B-C870-CEE8FDFE93AD}"/>
              </a:ext>
            </a:extLst>
          </p:cNvPr>
          <p:cNvSpPr/>
          <p:nvPr/>
        </p:nvSpPr>
        <p:spPr>
          <a:xfrm>
            <a:off x="4951529" y="5861448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원형: 비어 있음 93">
            <a:extLst>
              <a:ext uri="{FF2B5EF4-FFF2-40B4-BE49-F238E27FC236}">
                <a16:creationId xmlns:a16="http://schemas.microsoft.com/office/drawing/2014/main" id="{95455F40-036B-69E0-785C-7884D246BF6D}"/>
              </a:ext>
            </a:extLst>
          </p:cNvPr>
          <p:cNvSpPr/>
          <p:nvPr/>
        </p:nvSpPr>
        <p:spPr>
          <a:xfrm>
            <a:off x="56206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2C2159D-4390-0B2A-4078-C2D30DA52BD0}"/>
              </a:ext>
            </a:extLst>
          </p:cNvPr>
          <p:cNvSpPr/>
          <p:nvPr/>
        </p:nvSpPr>
        <p:spPr>
          <a:xfrm>
            <a:off x="6029759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원형: 비어 있음 95">
            <a:extLst>
              <a:ext uri="{FF2B5EF4-FFF2-40B4-BE49-F238E27FC236}">
                <a16:creationId xmlns:a16="http://schemas.microsoft.com/office/drawing/2014/main" id="{CC4C60A5-2FEC-124D-A28A-C0338562E80E}"/>
              </a:ext>
            </a:extLst>
          </p:cNvPr>
          <p:cNvSpPr/>
          <p:nvPr/>
        </p:nvSpPr>
        <p:spPr>
          <a:xfrm>
            <a:off x="66905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7" name="원형: 비어 있음 96">
            <a:extLst>
              <a:ext uri="{FF2B5EF4-FFF2-40B4-BE49-F238E27FC236}">
                <a16:creationId xmlns:a16="http://schemas.microsoft.com/office/drawing/2014/main" id="{7B33E385-944B-B740-181C-323758070B45}"/>
              </a:ext>
            </a:extLst>
          </p:cNvPr>
          <p:cNvSpPr/>
          <p:nvPr/>
        </p:nvSpPr>
        <p:spPr>
          <a:xfrm>
            <a:off x="77604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9A75054-EAC7-05EC-D38C-3BDDB3252700}"/>
              </a:ext>
            </a:extLst>
          </p:cNvPr>
          <p:cNvSpPr/>
          <p:nvPr/>
        </p:nvSpPr>
        <p:spPr>
          <a:xfrm>
            <a:off x="8169559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원형: 비어 있음 98">
            <a:extLst>
              <a:ext uri="{FF2B5EF4-FFF2-40B4-BE49-F238E27FC236}">
                <a16:creationId xmlns:a16="http://schemas.microsoft.com/office/drawing/2014/main" id="{E7A41297-8580-F7C6-8972-36831CED7F21}"/>
              </a:ext>
            </a:extLst>
          </p:cNvPr>
          <p:cNvSpPr/>
          <p:nvPr/>
        </p:nvSpPr>
        <p:spPr>
          <a:xfrm>
            <a:off x="8830333" y="566881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EBF5D0C3-DA29-F67D-ADBE-F8931DFB3B53}"/>
              </a:ext>
            </a:extLst>
          </p:cNvPr>
          <p:cNvSpPr/>
          <p:nvPr/>
        </p:nvSpPr>
        <p:spPr>
          <a:xfrm>
            <a:off x="7095696" y="584153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A535B65-24F4-D2FF-50CB-689ECF2F30A4}"/>
              </a:ext>
            </a:extLst>
          </p:cNvPr>
          <p:cNvSpPr txBox="1"/>
          <p:nvPr/>
        </p:nvSpPr>
        <p:spPr>
          <a:xfrm>
            <a:off x="475179" y="4986009"/>
            <a:ext cx="138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노선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730E951-5F2D-CE9B-4C86-AFE33C9365DC}"/>
              </a:ext>
            </a:extLst>
          </p:cNvPr>
          <p:cNvSpPr/>
          <p:nvPr/>
        </p:nvSpPr>
        <p:spPr>
          <a:xfrm>
            <a:off x="9232328" y="582882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원형: 비어 있음 104">
            <a:extLst>
              <a:ext uri="{FF2B5EF4-FFF2-40B4-BE49-F238E27FC236}">
                <a16:creationId xmlns:a16="http://schemas.microsoft.com/office/drawing/2014/main" id="{5D0E011A-96F6-259D-3D23-DC57261B987F}"/>
              </a:ext>
            </a:extLst>
          </p:cNvPr>
          <p:cNvSpPr/>
          <p:nvPr/>
        </p:nvSpPr>
        <p:spPr>
          <a:xfrm>
            <a:off x="9893102" y="565610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" name="원형: 비어 있음 105">
            <a:extLst>
              <a:ext uri="{FF2B5EF4-FFF2-40B4-BE49-F238E27FC236}">
                <a16:creationId xmlns:a16="http://schemas.microsoft.com/office/drawing/2014/main" id="{399CEAAD-90B0-0961-02E2-162B9CDFDDE9}"/>
              </a:ext>
            </a:extLst>
          </p:cNvPr>
          <p:cNvSpPr/>
          <p:nvPr/>
        </p:nvSpPr>
        <p:spPr>
          <a:xfrm>
            <a:off x="10963002" y="5656104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7" name="원형: 비어 있음 106">
            <a:extLst>
              <a:ext uri="{FF2B5EF4-FFF2-40B4-BE49-F238E27FC236}">
                <a16:creationId xmlns:a16="http://schemas.microsoft.com/office/drawing/2014/main" id="{B510AF5E-F23C-719D-C95B-BE4843BA2B74}"/>
              </a:ext>
            </a:extLst>
          </p:cNvPr>
          <p:cNvSpPr/>
          <p:nvPr/>
        </p:nvSpPr>
        <p:spPr>
          <a:xfrm rot="9662010">
            <a:off x="1362728" y="4910656"/>
            <a:ext cx="490405" cy="487680"/>
          </a:xfrm>
          <a:prstGeom prst="donu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EF8C325-0EC8-02E7-BDB9-C1D6906C7630}"/>
              </a:ext>
            </a:extLst>
          </p:cNvPr>
          <p:cNvSpPr/>
          <p:nvPr/>
        </p:nvSpPr>
        <p:spPr>
          <a:xfrm>
            <a:off x="10298265" y="5828824"/>
            <a:ext cx="743355" cy="1422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막힌 원호 108">
            <a:extLst>
              <a:ext uri="{FF2B5EF4-FFF2-40B4-BE49-F238E27FC236}">
                <a16:creationId xmlns:a16="http://schemas.microsoft.com/office/drawing/2014/main" id="{601CDEDC-25BC-96A6-ABD2-56D022C67242}"/>
              </a:ext>
            </a:extLst>
          </p:cNvPr>
          <p:cNvSpPr/>
          <p:nvPr/>
        </p:nvSpPr>
        <p:spPr>
          <a:xfrm rot="16027318">
            <a:off x="1240848" y="5303113"/>
            <a:ext cx="554000" cy="490404"/>
          </a:xfrm>
          <a:prstGeom prst="blockArc">
            <a:avLst>
              <a:gd name="adj1" fmla="val 11931214"/>
              <a:gd name="adj2" fmla="val 21201564"/>
              <a:gd name="adj3" fmla="val 20440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E70E736-1AD4-B441-1E92-F08E84B19A8C}"/>
              </a:ext>
            </a:extLst>
          </p:cNvPr>
          <p:cNvSpPr txBox="1"/>
          <p:nvPr/>
        </p:nvSpPr>
        <p:spPr>
          <a:xfrm>
            <a:off x="1774455" y="4875433"/>
            <a:ext cx="10311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17,18단지 </a:t>
            </a:r>
            <a:endParaRPr lang="ko-KR" altLang="en-US" sz="15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7F7A98-214D-A1C3-E3B1-F630B9881AE5}"/>
              </a:ext>
            </a:extLst>
          </p:cNvPr>
          <p:cNvSpPr txBox="1"/>
          <p:nvPr/>
        </p:nvSpPr>
        <p:spPr>
          <a:xfrm>
            <a:off x="858525" y="6167511"/>
            <a:ext cx="13111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고운동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북측</a:t>
            </a:r>
            <a:endParaRPr lang="ko-KR" altLang="en-US" sz="15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19E1639-A6B0-8CEB-2B75-4B421F2728D9}"/>
              </a:ext>
            </a:extLst>
          </p:cNvPr>
          <p:cNvSpPr txBox="1"/>
          <p:nvPr/>
        </p:nvSpPr>
        <p:spPr>
          <a:xfrm>
            <a:off x="2891199" y="5101086"/>
            <a:ext cx="16503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아름제2중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(가락마을20단지) </a:t>
            </a:r>
            <a:endParaRPr lang="ko-KR" altLang="en-US" sz="15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0D3234E-2E05-CAAF-3053-AF364756A808}"/>
              </a:ext>
            </a:extLst>
          </p:cNvPr>
          <p:cNvSpPr txBox="1"/>
          <p:nvPr/>
        </p:nvSpPr>
        <p:spPr>
          <a:xfrm>
            <a:off x="4366923" y="6239552"/>
            <a:ext cx="9801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국민건강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보험공단 </a:t>
            </a:r>
            <a:endParaRPr lang="ko-KR" altLang="en-US" sz="15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B9CBDBF-EE4E-925A-C648-FDCE15CDCA8C}"/>
              </a:ext>
            </a:extLst>
          </p:cNvPr>
          <p:cNvSpPr txBox="1"/>
          <p:nvPr/>
        </p:nvSpPr>
        <p:spPr>
          <a:xfrm>
            <a:off x="5261602" y="5070665"/>
            <a:ext cx="12568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대법원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등기정보센터</a:t>
            </a:r>
            <a:endParaRPr lang="ko-KR" altLang="en-US" sz="15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9E1A98-52F6-4FC6-352B-461285C10ECB}"/>
              </a:ext>
            </a:extLst>
          </p:cNvPr>
          <p:cNvSpPr txBox="1"/>
          <p:nvPr/>
        </p:nvSpPr>
        <p:spPr>
          <a:xfrm>
            <a:off x="6425456" y="6124136"/>
            <a:ext cx="105514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아름동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센터</a:t>
            </a:r>
            <a:endParaRPr lang="ko-KR" altLang="en-US" sz="15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0293D4-D474-30A4-EEFE-4D3FB36EB83A}"/>
              </a:ext>
            </a:extLst>
          </p:cNvPr>
          <p:cNvSpPr txBox="1"/>
          <p:nvPr/>
        </p:nvSpPr>
        <p:spPr>
          <a:xfrm>
            <a:off x="7582466" y="5091865"/>
            <a:ext cx="1087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도램마을</a:t>
            </a:r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8,10단지 </a:t>
            </a:r>
            <a:endParaRPr lang="ko-KR" altLang="en-US" sz="15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8E603D3-F00C-AE95-77F4-615DA50425AC}"/>
              </a:ext>
            </a:extLst>
          </p:cNvPr>
          <p:cNvSpPr txBox="1"/>
          <p:nvPr/>
        </p:nvSpPr>
        <p:spPr>
          <a:xfrm>
            <a:off x="8256321" y="6202397"/>
            <a:ext cx="1753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성금교차로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세종포스트빌딩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5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38A81E7-93A5-05A3-5E18-B68306C1212D}"/>
              </a:ext>
            </a:extLst>
          </p:cNvPr>
          <p:cNvSpPr txBox="1"/>
          <p:nvPr/>
        </p:nvSpPr>
        <p:spPr>
          <a:xfrm>
            <a:off x="9383823" y="5264072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24928-C0A5-C362-1C30-38F4A056DED7}"/>
              </a:ext>
            </a:extLst>
          </p:cNvPr>
          <p:cNvSpPr txBox="1"/>
          <p:nvPr/>
        </p:nvSpPr>
        <p:spPr>
          <a:xfrm>
            <a:off x="812191" y="3862867"/>
            <a:ext cx="266929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첫마을5단지 </a:t>
            </a:r>
            <a:endParaRPr lang="ko-KR" alt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22888-BC56-EA07-0936-FEF0B2F9301C}"/>
              </a:ext>
            </a:extLst>
          </p:cNvPr>
          <p:cNvSpPr txBox="1"/>
          <p:nvPr/>
        </p:nvSpPr>
        <p:spPr>
          <a:xfrm>
            <a:off x="1984473" y="3865999"/>
            <a:ext cx="130203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첫마을4단지 </a:t>
            </a:r>
            <a:endParaRPr lang="ko-KR" alt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9882B-6E73-44D2-6B8D-80FFD7BB3FFD}"/>
              </a:ext>
            </a:extLst>
          </p:cNvPr>
          <p:cNvSpPr txBox="1"/>
          <p:nvPr/>
        </p:nvSpPr>
        <p:spPr>
          <a:xfrm>
            <a:off x="2924500" y="3787695"/>
            <a:ext cx="13060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5,8단지 </a:t>
            </a:r>
            <a:endParaRPr lang="ko-KR" alt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A7C0A-8D07-14CD-03B4-B700C385C199}"/>
              </a:ext>
            </a:extLst>
          </p:cNvPr>
          <p:cNvSpPr txBox="1"/>
          <p:nvPr/>
        </p:nvSpPr>
        <p:spPr>
          <a:xfrm>
            <a:off x="4015148" y="3814560"/>
            <a:ext cx="12464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새롬동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C2D65-7010-67C8-59E5-DE99C6CAFD82}"/>
              </a:ext>
            </a:extLst>
          </p:cNvPr>
          <p:cNvSpPr txBox="1"/>
          <p:nvPr/>
        </p:nvSpPr>
        <p:spPr>
          <a:xfrm>
            <a:off x="5206525" y="3799056"/>
            <a:ext cx="11228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새뜸마을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7,10단지 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F73EE-2FE6-9C9E-4CF9-90E1F2B9ED61}"/>
              </a:ext>
            </a:extLst>
          </p:cNvPr>
          <p:cNvSpPr txBox="1"/>
          <p:nvPr/>
        </p:nvSpPr>
        <p:spPr>
          <a:xfrm>
            <a:off x="6104250" y="3809237"/>
            <a:ext cx="14137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4,7단지 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C7A5CE-90FE-2570-F65D-FD46DA4DC0BE}"/>
              </a:ext>
            </a:extLst>
          </p:cNvPr>
          <p:cNvSpPr txBox="1"/>
          <p:nvPr/>
        </p:nvSpPr>
        <p:spPr>
          <a:xfrm>
            <a:off x="7224020" y="3808926"/>
            <a:ext cx="131396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다정동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커뮤니티센터 </a:t>
            </a:r>
            <a:endParaRPr lang="ko-KR" altLang="en-US" sz="15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C93D0-91E0-A42A-950C-05C2E16F92A8}"/>
              </a:ext>
            </a:extLst>
          </p:cNvPr>
          <p:cNvSpPr txBox="1"/>
          <p:nvPr/>
        </p:nvSpPr>
        <p:spPr>
          <a:xfrm>
            <a:off x="8467136" y="3804242"/>
            <a:ext cx="10641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가온마을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6,9단지 </a:t>
            </a:r>
            <a:endParaRPr lang="ko-KR" alt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BCD96-BED9-FB96-237F-7BC599B87168}"/>
              </a:ext>
            </a:extLst>
          </p:cNvPr>
          <p:cNvSpPr txBox="1"/>
          <p:nvPr/>
        </p:nvSpPr>
        <p:spPr>
          <a:xfrm>
            <a:off x="9320738" y="3800319"/>
            <a:ext cx="14664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어진중학교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(가재마을9단지) 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D2434E-BA38-423F-69B0-C46255A44095}"/>
              </a:ext>
            </a:extLst>
          </p:cNvPr>
          <p:cNvSpPr txBox="1"/>
          <p:nvPr/>
        </p:nvSpPr>
        <p:spPr>
          <a:xfrm>
            <a:off x="10272049" y="2868385"/>
            <a:ext cx="17894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937E94-4E4A-B99A-203C-9D65715DEF60}"/>
              </a:ext>
            </a:extLst>
          </p:cNvPr>
          <p:cNvSpPr txBox="1"/>
          <p:nvPr/>
        </p:nvSpPr>
        <p:spPr>
          <a:xfrm>
            <a:off x="10173635" y="4514426"/>
            <a:ext cx="16577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정부세종청사북측</a:t>
            </a:r>
            <a:endParaRPr lang="ko-KR" altLang="en-US" sz="1500" dirty="0"/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04DD2083-C1D8-8A49-20DE-3D84ED386BAD}"/>
              </a:ext>
            </a:extLst>
          </p:cNvPr>
          <p:cNvSpPr txBox="1">
            <a:spLocks/>
          </p:cNvSpPr>
          <p:nvPr/>
        </p:nvSpPr>
        <p:spPr>
          <a:xfrm>
            <a:off x="-1962770" y="428722"/>
            <a:ext cx="10940824" cy="72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  <a:cs typeface="+mj-cs"/>
              </a:defRPr>
            </a:lvl1pPr>
          </a:lstStyle>
          <a:p>
            <a:r>
              <a:rPr lang="ko-KR" altLang="en-US"/>
              <a:t>아이디어 제안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774EB-A99A-3021-BE27-2922C8298F51}"/>
              </a:ext>
            </a:extLst>
          </p:cNvPr>
          <p:cNvSpPr txBox="1"/>
          <p:nvPr/>
        </p:nvSpPr>
        <p:spPr>
          <a:xfrm>
            <a:off x="2056148" y="6261860"/>
            <a:ext cx="10116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22단지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20786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기존 서비스와의 차별성 및 독창성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52DAE03-CC31-39E0-28AF-DCFD4B39AFD7}"/>
              </a:ext>
            </a:extLst>
          </p:cNvPr>
          <p:cNvSpPr txBox="1">
            <a:spLocks/>
          </p:cNvSpPr>
          <p:nvPr/>
        </p:nvSpPr>
        <p:spPr>
          <a:xfrm>
            <a:off x="838200" y="944245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| </a:t>
            </a:r>
            <a:r>
              <a:rPr lang="ko-KR" altLang="en-US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세종시 버스 종류에 대한 간단한 설명 </a:t>
            </a:r>
          </a:p>
        </p:txBody>
      </p:sp>
      <p:pic>
        <p:nvPicPr>
          <p:cNvPr id="6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4A5C74B6-B807-3AE5-5AC2-2987C0C32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89" r="50000"/>
          <a:stretch/>
        </p:blipFill>
        <p:spPr bwMode="auto">
          <a:xfrm>
            <a:off x="414074" y="1884015"/>
            <a:ext cx="2981325" cy="155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5999C7-A727-B17C-48EB-C3C788842BF9}"/>
              </a:ext>
            </a:extLst>
          </p:cNvPr>
          <p:cNvSpPr txBox="1"/>
          <p:nvPr/>
        </p:nvSpPr>
        <p:spPr>
          <a:xfrm>
            <a:off x="3456141" y="1849096"/>
            <a:ext cx="87349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두루타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이용대상은 주로 고령층으로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, 주민이동편의를 위해 생긴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콜버스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(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면지역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위주 운행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)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앱으로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실시간 예약 시 </a:t>
            </a:r>
            <a:r>
              <a:rPr kumimoji="0" lang="ko-KR" altLang="ko-KR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"대중교통 이용이 불편한 지역“</a:t>
            </a:r>
            <a:r>
              <a:rPr kumimoji="0" lang="en-US" altLang="ko-KR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에서도 쉽게 이용 가능</a:t>
            </a:r>
            <a:br>
              <a:rPr lang="en-US" altLang="ko-KR" dirty="0"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무료로 다운로드 가능한 Bus 벡터 &amp; 일러스트 | Freepik">
            <a:extLst>
              <a:ext uri="{FF2B5EF4-FFF2-40B4-BE49-F238E27FC236}">
                <a16:creationId xmlns:a16="http://schemas.microsoft.com/office/drawing/2014/main" id="{36C61F1E-DBD6-5F31-1EDA-662E3331F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6648"/>
          <a:stretch/>
        </p:blipFill>
        <p:spPr bwMode="auto">
          <a:xfrm>
            <a:off x="8651821" y="4132039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C7121-7580-4D9D-4D54-A91A756FFA5A}"/>
              </a:ext>
            </a:extLst>
          </p:cNvPr>
          <p:cNvSpPr txBox="1"/>
          <p:nvPr/>
        </p:nvSpPr>
        <p:spPr>
          <a:xfrm>
            <a:off x="-273007" y="4361612"/>
            <a:ext cx="8734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셔클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정해진 노선에 따라 다니는 버스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X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=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합승해도 되는 택시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수요응답형으로 최적의 운행거리를 따져 호출한 이용객을 태우러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감 </a:t>
            </a:r>
            <a:b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E8EDEE-C8A4-CDDE-30DC-B89316D373C7}"/>
              </a:ext>
            </a:extLst>
          </p:cNvPr>
          <p:cNvSpPr/>
          <p:nvPr/>
        </p:nvSpPr>
        <p:spPr>
          <a:xfrm>
            <a:off x="3577624" y="2958602"/>
            <a:ext cx="7661439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면지역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위주 운행　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&gt;&gt;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행복도시 </a:t>
            </a:r>
            <a:r>
              <a:rPr lang="en-US" altLang="ko-KR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+ </a:t>
            </a:r>
            <a:r>
              <a:rPr lang="ko-KR" altLang="en-US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조치원 시민은 출퇴근용으로 이용 불가 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E282F-5EDB-F739-04E8-14F95A896800}"/>
              </a:ext>
            </a:extLst>
          </p:cNvPr>
          <p:cNvSpPr/>
          <p:nvPr/>
        </p:nvSpPr>
        <p:spPr>
          <a:xfrm>
            <a:off x="1074420" y="5683029"/>
            <a:ext cx="1004316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구독형 요금제로 꽤 비싸고, 오히려 사용자가 증가하면서 대기시간이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길어짐</a:t>
            </a: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&gt;&gt;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출퇴근용으로 부적합함</a:t>
            </a:r>
            <a:endParaRPr lang="ko-KR" altLang="en-US" dirty="0">
              <a:solidFill>
                <a:schemeClr val="bg1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734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기존 서비스와의 차별성 및 독창성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EC5BE13-DFD1-D9F2-768B-2AC4B0170BA2}"/>
              </a:ext>
            </a:extLst>
          </p:cNvPr>
          <p:cNvSpPr txBox="1">
            <a:spLocks/>
          </p:cNvSpPr>
          <p:nvPr/>
        </p:nvSpPr>
        <p:spPr>
          <a:xfrm>
            <a:off x="838200" y="944245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| </a:t>
            </a:r>
            <a:r>
              <a:rPr lang="ko-KR" altLang="en-US" sz="2000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 세종시 버스 종류에 대한 간단한 설명 </a:t>
            </a:r>
          </a:p>
        </p:txBody>
      </p:sp>
      <p:pic>
        <p:nvPicPr>
          <p:cNvPr id="14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24BBE20A-4D89-8831-EC9C-23F889641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t="7221" r="53349" b="50000"/>
          <a:stretch/>
        </p:blipFill>
        <p:spPr bwMode="auto">
          <a:xfrm>
            <a:off x="745606" y="1927302"/>
            <a:ext cx="2790857" cy="161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199BF0-E67D-A666-8B9B-73178873DB32}"/>
              </a:ext>
            </a:extLst>
          </p:cNvPr>
          <p:cNvSpPr txBox="1"/>
          <p:nvPr/>
        </p:nvSpPr>
        <p:spPr>
          <a:xfrm>
            <a:off x="3739481" y="1831299"/>
            <a:ext cx="73837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 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바로타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버스 </a:t>
            </a:r>
            <a:br>
              <a:rPr lang="en-US" altLang="ko-KR" b="1" dirty="0"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세종시와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주변 도시를 연결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하는 광역간선 급행버스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주변 도시로 출퇴근 하는 사람들에게는 적합한 버스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C54FE32-B63A-1D66-654F-D020D597659F}"/>
              </a:ext>
            </a:extLst>
          </p:cNvPr>
          <p:cNvSpPr/>
          <p:nvPr/>
        </p:nvSpPr>
        <p:spPr>
          <a:xfrm>
            <a:off x="3670300" y="2922869"/>
            <a:ext cx="7653020" cy="558646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세종시 내 출퇴근용으로는 돌아가는 노선과 긴 배차간격을 지니고 있어 부적합</a:t>
            </a:r>
            <a:r>
              <a:rPr lang="en-US" altLang="ko-KR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96FB30-B803-1FDF-22A8-1FE5B4238D85}"/>
              </a:ext>
            </a:extLst>
          </p:cNvPr>
          <p:cNvSpPr txBox="1"/>
          <p:nvPr/>
        </p:nvSpPr>
        <p:spPr>
          <a:xfrm>
            <a:off x="1001643" y="4467424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신설되는 </a:t>
            </a:r>
            <a: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ELT</a:t>
            </a: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얼른타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버스</a:t>
            </a:r>
            <a:endParaRPr lang="ko-KR" altLang="en-US" dirty="0"/>
          </a:p>
        </p:txBody>
      </p:sp>
      <p:pic>
        <p:nvPicPr>
          <p:cNvPr id="20" name="Picture 2" descr="무료로 다운로드 가능한 Bus 벡터 &amp; 일러스트 | Freepik">
            <a:extLst>
              <a:ext uri="{FF2B5EF4-FFF2-40B4-BE49-F238E27FC236}">
                <a16:creationId xmlns:a16="http://schemas.microsoft.com/office/drawing/2014/main" id="{F004165C-B543-6140-1592-9665D4715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8" t="8273" r="4753" b="54661"/>
          <a:stretch/>
        </p:blipFill>
        <p:spPr bwMode="auto">
          <a:xfrm>
            <a:off x="846316" y="4914683"/>
            <a:ext cx="3088640" cy="139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EE8195-12BC-8711-15E8-3B452DABC8CE}"/>
              </a:ext>
            </a:extLst>
          </p:cNvPr>
          <p:cNvSpPr/>
          <p:nvPr/>
        </p:nvSpPr>
        <p:spPr>
          <a:xfrm>
            <a:off x="4408170" y="4237981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차별성</a:t>
            </a:r>
            <a:endParaRPr lang="en-US" altLang="ko-KR" b="1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 단축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위주 운행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짧은 노선 길이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밀집 인구 지역 운행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6CC6B-60E5-1215-EC56-9FFB13405120}"/>
              </a:ext>
            </a:extLst>
          </p:cNvPr>
          <p:cNvSpPr/>
          <p:nvPr/>
        </p:nvSpPr>
        <p:spPr>
          <a:xfrm>
            <a:off x="7898246" y="4237981"/>
            <a:ext cx="3088640" cy="2279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독창성</a:t>
            </a:r>
            <a:endParaRPr lang="en-US" altLang="ko-KR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 유연성</a:t>
            </a:r>
            <a:br>
              <a:rPr lang="en-US" altLang="ko-KR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수요에 따라 노선 조정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마일리지 혜택 도입</a:t>
            </a:r>
            <a:endParaRPr lang="en-US" altLang="ko-KR" b="0" i="0" dirty="0">
              <a:solidFill>
                <a:srgbClr val="374151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친환경 차량 도입</a:t>
            </a:r>
          </a:p>
        </p:txBody>
      </p:sp>
    </p:spTree>
    <p:extLst>
      <p:ext uri="{BB962C8B-B14F-4D97-AF65-F5344CB8AC3E}">
        <p14:creationId xmlns:p14="http://schemas.microsoft.com/office/powerpoint/2010/main" val="156561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5BEA3937-72E9-3337-AFD6-B7F8B7C2321C}"/>
              </a:ext>
            </a:extLst>
          </p:cNvPr>
          <p:cNvSpPr/>
          <p:nvPr/>
        </p:nvSpPr>
        <p:spPr>
          <a:xfrm>
            <a:off x="2085158" y="1419165"/>
            <a:ext cx="2610141" cy="79776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기본 정보 및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노선 정보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BAC6E5D-A65D-4C0E-BECB-745E8F6824ED}"/>
              </a:ext>
            </a:extLst>
          </p:cNvPr>
          <p:cNvSpPr txBox="1">
            <a:spLocks/>
          </p:cNvSpPr>
          <p:nvPr/>
        </p:nvSpPr>
        <p:spPr>
          <a:xfrm>
            <a:off x="2234323" y="5676093"/>
            <a:ext cx="7886130" cy="118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구역별 사회 경제 지표와 버스 노선 운행 특성 등을 고려한 합리적 노선 개편 방법</a:t>
            </a:r>
          </a:p>
          <a:p>
            <a:r>
              <a:rPr lang="ko-KR" altLang="en-US" sz="1800" dirty="0"/>
              <a:t>노선 투입의 우선순위를 정하는 방법론으로 활용 가능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AE3A54E-4AE3-4931-B654-10F8FAB2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F2AEA8F7-03C5-48C6-B2F6-749DAFA4ACF5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63EBEF-E518-10EB-6E76-E8FDDC672066}"/>
              </a:ext>
            </a:extLst>
          </p:cNvPr>
          <p:cNvSpPr/>
          <p:nvPr/>
        </p:nvSpPr>
        <p:spPr>
          <a:xfrm>
            <a:off x="1717361" y="2430737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구역 설정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B253B2D-22C8-BE2E-725F-296C1FF00AB4}"/>
              </a:ext>
            </a:extLst>
          </p:cNvPr>
          <p:cNvSpPr/>
          <p:nvPr/>
        </p:nvSpPr>
        <p:spPr>
          <a:xfrm>
            <a:off x="3450478" y="2436451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해당하는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노선별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변수 측정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노선용량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노선밀도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배차횟수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04EA22-4834-4F54-7A7A-EB08852980E7}"/>
              </a:ext>
            </a:extLst>
          </p:cNvPr>
          <p:cNvSpPr/>
          <p:nvPr/>
        </p:nvSpPr>
        <p:spPr>
          <a:xfrm>
            <a:off x="1717942" y="3204866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 배정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81B5E-A92A-AA60-4481-7C2F1D303DD7}"/>
              </a:ext>
            </a:extLst>
          </p:cNvPr>
          <p:cNvSpPr/>
          <p:nvPr/>
        </p:nvSpPr>
        <p:spPr>
          <a:xfrm>
            <a:off x="3450478" y="3214214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용량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6182B3-CF50-0E3A-ED0F-6C3CAC3F897A}"/>
              </a:ext>
            </a:extLst>
          </p:cNvPr>
          <p:cNvSpPr/>
          <p:nvPr/>
        </p:nvSpPr>
        <p:spPr>
          <a:xfrm>
            <a:off x="3986836" y="3213385"/>
            <a:ext cx="533579" cy="532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6DD12C-FF52-4E6D-D1D3-A25FC3B8F9EB}"/>
              </a:ext>
            </a:extLst>
          </p:cNvPr>
          <p:cNvSpPr/>
          <p:nvPr/>
        </p:nvSpPr>
        <p:spPr>
          <a:xfrm>
            <a:off x="4527438" y="3214214"/>
            <a:ext cx="533579" cy="5323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횟수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E5F8EA-2D99-E254-5CE6-58B45CBFE454}"/>
              </a:ext>
            </a:extLst>
          </p:cNvPr>
          <p:cNvSpPr/>
          <p:nvPr/>
        </p:nvSpPr>
        <p:spPr>
          <a:xfrm>
            <a:off x="1717361" y="4009431"/>
            <a:ext cx="161645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인구에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높을수록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55F27F-A11C-B180-0E5C-D18DE77CC664}"/>
              </a:ext>
            </a:extLst>
          </p:cNvPr>
          <p:cNvSpPr/>
          <p:nvPr/>
        </p:nvSpPr>
        <p:spPr>
          <a:xfrm>
            <a:off x="3390229" y="4009431"/>
            <a:ext cx="1711428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표준화된 각각의 변수에 대한 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등급지정</a:t>
            </a:r>
            <a:b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변수가 낮을수록 최대등급</a:t>
            </a:r>
            <a:r>
              <a:rPr lang="en-US" altLang="ko-KR" sz="9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9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69187C-3960-4946-9BF6-C33F7577D8F5}"/>
              </a:ext>
            </a:extLst>
          </p:cNvPr>
          <p:cNvSpPr/>
          <p:nvPr/>
        </p:nvSpPr>
        <p:spPr>
          <a:xfrm>
            <a:off x="1717361" y="4813542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구역에 배정된 등급의 합계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EECB9CA-6591-3E89-ED3A-57EAD32A7C09}"/>
              </a:ext>
            </a:extLst>
          </p:cNvPr>
          <p:cNvSpPr/>
          <p:nvPr/>
        </p:nvSpPr>
        <p:spPr>
          <a:xfrm>
            <a:off x="6768160" y="1381634"/>
            <a:ext cx="3384296" cy="6426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링크에 배정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2-3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구역에 </a:t>
            </a:r>
            <a:r>
              <a:rPr lang="ko-KR" altLang="en-US" sz="10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걸쳐있는</a:t>
            </a: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링크일 경우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b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등급의 평균</a:t>
            </a:r>
            <a:r>
              <a:rPr lang="en-US" altLang="ko-KR" sz="10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0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153302-5347-D3F8-8525-1A2254339712}"/>
              </a:ext>
            </a:extLst>
          </p:cNvPr>
          <p:cNvSpPr/>
          <p:nvPr/>
        </p:nvSpPr>
        <p:spPr>
          <a:xfrm>
            <a:off x="6736156" y="2369915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링크길이에 배정된 등급 계산</a:t>
            </a:r>
            <a:b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입계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1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링크값</a:t>
            </a:r>
            <a:r>
              <a:rPr lang="ko-KR" altLang="en-US" sz="11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11C396-5790-EC7E-9D8D-7797EA885C14}"/>
              </a:ext>
            </a:extLst>
          </p:cNvPr>
          <p:cNvSpPr/>
          <p:nvPr/>
        </p:nvSpPr>
        <p:spPr>
          <a:xfrm>
            <a:off x="6795228" y="3187483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링크별</a:t>
            </a:r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br>
              <a:rPr lang="en-US" altLang="ko-KR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200" dirty="0" err="1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임계링크값</a:t>
            </a:r>
            <a:endParaRPr lang="ko-KR" altLang="en-US" sz="1200" dirty="0">
              <a:solidFill>
                <a:srgbClr val="37415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B73BF1-6DE2-8494-06BF-560B4DB04F84}"/>
              </a:ext>
            </a:extLst>
          </p:cNvPr>
          <p:cNvSpPr/>
          <p:nvPr/>
        </p:nvSpPr>
        <p:spPr>
          <a:xfrm>
            <a:off x="7934184" y="3189195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구역별 등급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2B2B54-079D-F578-6254-3BEA465C4C48}"/>
              </a:ext>
            </a:extLst>
          </p:cNvPr>
          <p:cNvSpPr/>
          <p:nvPr/>
        </p:nvSpPr>
        <p:spPr>
          <a:xfrm>
            <a:off x="9102676" y="3187483"/>
            <a:ext cx="1109420" cy="548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 노선 정보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C841009-B02C-CADB-C209-771EA3AF7A3C}"/>
              </a:ext>
            </a:extLst>
          </p:cNvPr>
          <p:cNvSpPr/>
          <p:nvPr/>
        </p:nvSpPr>
        <p:spPr>
          <a:xfrm>
            <a:off x="6795228" y="3965471"/>
            <a:ext cx="3384296" cy="5486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세가지 정보 비교</a:t>
            </a: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E18E0DCB-38A4-86CD-8931-01B5FDD3218A}"/>
              </a:ext>
            </a:extLst>
          </p:cNvPr>
          <p:cNvSpPr/>
          <p:nvPr/>
        </p:nvSpPr>
        <p:spPr>
          <a:xfrm>
            <a:off x="6759775" y="4784343"/>
            <a:ext cx="3419749" cy="548639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최적 신규 노선 도출</a:t>
            </a: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4643420-A6ED-9BDB-6853-61F68DD8EAA7}"/>
              </a:ext>
            </a:extLst>
          </p:cNvPr>
          <p:cNvSpPr/>
          <p:nvPr/>
        </p:nvSpPr>
        <p:spPr>
          <a:xfrm>
            <a:off x="2370666" y="2985091"/>
            <a:ext cx="296333" cy="2197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D11D57C3-366F-EA47-D4BF-35E1092FDF31}"/>
              </a:ext>
            </a:extLst>
          </p:cNvPr>
          <p:cNvSpPr/>
          <p:nvPr/>
        </p:nvSpPr>
        <p:spPr>
          <a:xfrm>
            <a:off x="2370666" y="3753506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736A5B0E-884E-DC76-4B95-0328FCEE65CA}"/>
              </a:ext>
            </a:extLst>
          </p:cNvPr>
          <p:cNvSpPr/>
          <p:nvPr/>
        </p:nvSpPr>
        <p:spPr>
          <a:xfrm>
            <a:off x="4138571" y="3751918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13FF7479-43E0-D90D-EF7D-46721EC5BA35}"/>
              </a:ext>
            </a:extLst>
          </p:cNvPr>
          <p:cNvSpPr/>
          <p:nvPr/>
        </p:nvSpPr>
        <p:spPr>
          <a:xfrm>
            <a:off x="2366692" y="4561730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7CD3E68F-9BEA-868C-7D7B-FD508ACDF9B9}"/>
              </a:ext>
            </a:extLst>
          </p:cNvPr>
          <p:cNvSpPr/>
          <p:nvPr/>
        </p:nvSpPr>
        <p:spPr>
          <a:xfrm>
            <a:off x="4134597" y="4560142"/>
            <a:ext cx="296333" cy="2528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F731547-E1F1-7019-B34C-4FBA13D7A5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3308" y="1795491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DF41D2B-CA34-8224-D9A8-86466596C7DB}"/>
              </a:ext>
            </a:extLst>
          </p:cNvPr>
          <p:cNvCxnSpPr>
            <a:cxnSpLocks/>
          </p:cNvCxnSpPr>
          <p:nvPr/>
        </p:nvCxnSpPr>
        <p:spPr>
          <a:xfrm rot="5400000">
            <a:off x="2858403" y="1795490"/>
            <a:ext cx="216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EE9897A-CF84-DD85-606A-9F141DD096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10068" y="2742092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D6C8451-50DC-8B7E-F7D9-EC797806D6A6}"/>
              </a:ext>
            </a:extLst>
          </p:cNvPr>
          <p:cNvCxnSpPr>
            <a:cxnSpLocks/>
          </p:cNvCxnSpPr>
          <p:nvPr/>
        </p:nvCxnSpPr>
        <p:spPr>
          <a:xfrm rot="5400000">
            <a:off x="3788339" y="2742091"/>
            <a:ext cx="216000" cy="7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74E4CBD-73F5-9F98-7616-4AAF72B56C31}"/>
              </a:ext>
            </a:extLst>
          </p:cNvPr>
          <p:cNvCxnSpPr>
            <a:cxnSpLocks/>
          </p:cNvCxnSpPr>
          <p:nvPr/>
        </p:nvCxnSpPr>
        <p:spPr>
          <a:xfrm>
            <a:off x="4257397" y="3107267"/>
            <a:ext cx="463" cy="106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7C41D71D-EA9C-9158-390E-EF2FA2D73B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35847" y="2516310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249419D-EA2F-622A-0530-BF1B0CE3AA85}"/>
              </a:ext>
            </a:extLst>
          </p:cNvPr>
          <p:cNvCxnSpPr>
            <a:cxnSpLocks/>
          </p:cNvCxnSpPr>
          <p:nvPr/>
        </p:nvCxnSpPr>
        <p:spPr>
          <a:xfrm rot="5400000">
            <a:off x="7856162" y="2516227"/>
            <a:ext cx="252000" cy="108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0E4472F-BF0B-34A8-975B-C89A42EEE08F}"/>
              </a:ext>
            </a:extLst>
          </p:cNvPr>
          <p:cNvCxnSpPr>
            <a:cxnSpLocks/>
          </p:cNvCxnSpPr>
          <p:nvPr/>
        </p:nvCxnSpPr>
        <p:spPr>
          <a:xfrm>
            <a:off x="8521847" y="3000257"/>
            <a:ext cx="231" cy="18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E0A4BCDA-77CC-2903-A44C-7EFC1C7203D5}"/>
              </a:ext>
            </a:extLst>
          </p:cNvPr>
          <p:cNvSpPr/>
          <p:nvPr/>
        </p:nvSpPr>
        <p:spPr>
          <a:xfrm>
            <a:off x="8414320" y="3744719"/>
            <a:ext cx="296333" cy="212057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9B6B8DFF-9DA1-3E9C-0A04-EA27865AD779}"/>
              </a:ext>
            </a:extLst>
          </p:cNvPr>
          <p:cNvSpPr/>
          <p:nvPr/>
        </p:nvSpPr>
        <p:spPr>
          <a:xfrm>
            <a:off x="8408765" y="4514111"/>
            <a:ext cx="296333" cy="269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위로 굽음 57">
            <a:extLst>
              <a:ext uri="{FF2B5EF4-FFF2-40B4-BE49-F238E27FC236}">
                <a16:creationId xmlns:a16="http://schemas.microsoft.com/office/drawing/2014/main" id="{7D56B4A8-E7A4-71C4-5EC9-692E8A69E820}"/>
              </a:ext>
            </a:extLst>
          </p:cNvPr>
          <p:cNvSpPr/>
          <p:nvPr/>
        </p:nvSpPr>
        <p:spPr>
          <a:xfrm>
            <a:off x="5106804" y="1438086"/>
            <a:ext cx="780971" cy="3718524"/>
          </a:xfrm>
          <a:prstGeom prst="bentUpArrow">
            <a:avLst>
              <a:gd name="adj1" fmla="val 19665"/>
              <a:gd name="adj2" fmla="val 25000"/>
              <a:gd name="adj3" fmla="val 25000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C1468707-7420-AB22-5197-5188A63DAEFD}"/>
              </a:ext>
            </a:extLst>
          </p:cNvPr>
          <p:cNvSpPr/>
          <p:nvPr/>
        </p:nvSpPr>
        <p:spPr>
          <a:xfrm>
            <a:off x="5614624" y="1581828"/>
            <a:ext cx="1121532" cy="442426"/>
          </a:xfrm>
          <a:prstGeom prst="rightArrow">
            <a:avLst>
              <a:gd name="adj1" fmla="val 36221"/>
              <a:gd name="adj2" fmla="val 27036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42AE039-3D36-FDFB-D30C-05F54C099B21}"/>
              </a:ext>
            </a:extLst>
          </p:cNvPr>
          <p:cNvSpPr/>
          <p:nvPr/>
        </p:nvSpPr>
        <p:spPr>
          <a:xfrm>
            <a:off x="5441549" y="1304059"/>
            <a:ext cx="580361" cy="40264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623E7A1-53C7-554A-5395-0FB13FE42C33}"/>
              </a:ext>
            </a:extLst>
          </p:cNvPr>
          <p:cNvSpPr/>
          <p:nvPr/>
        </p:nvSpPr>
        <p:spPr>
          <a:xfrm>
            <a:off x="5628066" y="1797050"/>
            <a:ext cx="126214" cy="13444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7CB1E949-9315-FAAD-F59C-EA03E1DA3093}"/>
              </a:ext>
            </a:extLst>
          </p:cNvPr>
          <p:cNvSpPr/>
          <p:nvPr/>
        </p:nvSpPr>
        <p:spPr>
          <a:xfrm>
            <a:off x="8408765" y="2028814"/>
            <a:ext cx="296333" cy="33442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6004" y="1493057"/>
            <a:ext cx="5399996" cy="458122"/>
          </a:xfrm>
        </p:spPr>
        <p:txBody>
          <a:bodyPr>
            <a:normAutofit/>
          </a:bodyPr>
          <a:lstStyle/>
          <a:p>
            <a:r>
              <a:rPr lang="ko-KR" altLang="en-US" dirty="0"/>
              <a:t>목적 함수</a:t>
            </a:r>
            <a:r>
              <a:rPr lang="en-US" altLang="ko-KR" dirty="0"/>
              <a:t>(Objective Function)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3DED24E1-FC5D-490F-9E3C-543383582D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6438" y="1475110"/>
                <a:ext cx="5399996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 용량</a:t>
                </a:r>
                <a:r>
                  <a:rPr lang="en-US" altLang="ko-KR" dirty="0"/>
                  <a:t>(Bus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Capacity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3DED24E1-FC5D-490F-9E3C-543383582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438" y="1475110"/>
                <a:ext cx="5399996" cy="5034642"/>
              </a:xfrm>
              <a:prstGeom prst="rect">
                <a:avLst/>
              </a:prstGeom>
              <a:blipFill>
                <a:blip r:embed="rId2"/>
                <a:stretch>
                  <a:fillRect l="-1467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85B52-822A-465E-81AE-FC9CC1A55350}"/>
                  </a:ext>
                </a:extLst>
              </p:cNvPr>
              <p:cNvSpPr txBox="1"/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ko-K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𝐒</m:t>
                          </m:r>
                          <m:r>
                            <a:rPr lang="ko-KR" altLang="en-US" b="1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𝑷𝒐𝒑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F85B52-822A-465E-81AE-FC9CC1A5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31" y="2976947"/>
                <a:ext cx="1370568" cy="5670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FD62D-B8F8-44AE-A104-064D4FD0CC85}"/>
                  </a:ext>
                </a:extLst>
              </p:cNvPr>
              <p:cNvSpPr/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Capacity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Route length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𝑃𝑜𝑝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Population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daily bus seats</a:t>
                </a:r>
                <a:endParaRPr lang="en-US" altLang="ko-KR" i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603FD62D-B8F8-44AE-A104-064D4FD0C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66" y="3812338"/>
                <a:ext cx="2845266" cy="1200329"/>
              </a:xfrm>
              <a:prstGeom prst="rect">
                <a:avLst/>
              </a:prstGeom>
              <a:blipFill>
                <a:blip r:embed="rId4"/>
                <a:stretch>
                  <a:fillRect l="-428" t="-1523" b="-8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66CBFF7-3EB5-4C21-BE21-0D0C1258C1A3}"/>
              </a:ext>
            </a:extLst>
          </p:cNvPr>
          <p:cNvSpPr txBox="1"/>
          <p:nvPr/>
        </p:nvSpPr>
        <p:spPr>
          <a:xfrm>
            <a:off x="5928413" y="4933290"/>
            <a:ext cx="3577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현재의 버스 공급 정책이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지역주민의 인구에 비하여 </a:t>
            </a:r>
            <a:b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얼마나 제공되는가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45901BE-B83B-42BD-BA4F-253148E9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3EA2210-CBC9-40DF-A801-6C3545F332A7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A6A98-6AD1-46C8-981C-F239B1411E16}"/>
              </a:ext>
            </a:extLst>
          </p:cNvPr>
          <p:cNvSpPr txBox="1"/>
          <p:nvPr/>
        </p:nvSpPr>
        <p:spPr>
          <a:xfrm>
            <a:off x="706968" y="2662117"/>
            <a:ext cx="5031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Min{Travel Time}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Minimize Travel Time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최단시간경로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Max{Pop, Density}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Maximize Trip Generation Coverage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통행인구밀집지역을 운행구역으로 최대한 포함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Min{Route Overlap} 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Serve the underserved area</a:t>
            </a:r>
          </a:p>
          <a:p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⇒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노선중복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(overlapping/duplication)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최소화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C7EB34-5F0F-64CC-0418-4D685C438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45243"/>
              </p:ext>
            </p:extLst>
          </p:nvPr>
        </p:nvGraphicFramePr>
        <p:xfrm>
          <a:off x="9523666" y="2306876"/>
          <a:ext cx="1800000" cy="4320004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10622548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895482198"/>
                    </a:ext>
                  </a:extLst>
                </a:gridCol>
              </a:tblGrid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82942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16.17996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463495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14.12645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999889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15.33833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546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18.7792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5944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33.98219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175584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12.83615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10408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84.44475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621790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35.25287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725693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72.40523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910252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75.82536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173696"/>
                  </a:ext>
                </a:extLst>
              </a:tr>
              <a:tr h="2738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29.23483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8285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921054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185.3579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644767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213.6264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53532"/>
                  </a:ext>
                </a:extLst>
              </a:tr>
              <a:tr h="258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206.3086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4886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3605146-EFE6-E04B-F033-5272967F6386}"/>
              </a:ext>
            </a:extLst>
          </p:cNvPr>
          <p:cNvSpPr txBox="1"/>
          <p:nvPr/>
        </p:nvSpPr>
        <p:spPr>
          <a:xfrm>
            <a:off x="5946343" y="19048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대비 운행 노선 버스 좌석수를 의미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F77A0-45FD-9D55-46EC-7156F3074746}"/>
              </a:ext>
            </a:extLst>
          </p:cNvPr>
          <p:cNvSpPr txBox="1"/>
          <p:nvPr/>
        </p:nvSpPr>
        <p:spPr>
          <a:xfrm>
            <a:off x="8682660" y="6608363"/>
            <a:ext cx="33277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해당 구역은 인구 밀집 지역 순으로 산출</a:t>
            </a:r>
          </a:p>
        </p:txBody>
      </p:sp>
    </p:spTree>
    <p:extLst>
      <p:ext uri="{BB962C8B-B14F-4D97-AF65-F5344CB8AC3E}">
        <p14:creationId xmlns:p14="http://schemas.microsoft.com/office/powerpoint/2010/main" val="323653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28139B8-FA72-4E65-BA9F-9B81D5B48D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8782" y="1484942"/>
                <a:ext cx="5541217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 운행 횟수</a:t>
                </a:r>
                <a:r>
                  <a:rPr lang="en-US" altLang="ko-KR" dirty="0"/>
                  <a:t>(Bus Route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Frequency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9" name="내용 개체 틀 2">
                <a:extLst>
                  <a:ext uri="{FF2B5EF4-FFF2-40B4-BE49-F238E27FC236}">
                    <a16:creationId xmlns:a16="http://schemas.microsoft.com/office/drawing/2014/main" id="{128139B8-FA72-4E65-BA9F-9B81D5B48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782" y="1484942"/>
                <a:ext cx="5541217" cy="5034642"/>
              </a:xfrm>
              <a:prstGeom prst="rect">
                <a:avLst/>
              </a:prstGeom>
              <a:blipFill>
                <a:blip r:embed="rId3"/>
                <a:stretch>
                  <a:fillRect l="-1430" t="-1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099CA-979D-4ACA-BEA9-46C502993465}"/>
                  </a:ext>
                </a:extLst>
              </p:cNvPr>
              <p:cNvSpPr txBox="1"/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𝑻𝑩</m:t>
                      </m:r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9099CA-979D-4ACA-BEA9-46C50299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07" y="3127939"/>
                <a:ext cx="841577" cy="276999"/>
              </a:xfrm>
              <a:prstGeom prst="rect">
                <a:avLst/>
              </a:prstGeom>
              <a:blipFill>
                <a:blip r:embed="rId4"/>
                <a:stretch>
                  <a:fillRect l="-5072" t="-217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6F426A-9366-415B-86A3-5C8BF292FF9A}"/>
                  </a:ext>
                </a:extLst>
              </p:cNvPr>
              <p:cNvSpPr/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Frequency score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𝑇𝐵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Total number of buses</a:t>
                </a:r>
                <a:endPara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6F426A-9366-415B-86A3-5C8BF292F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21" y="3802965"/>
                <a:ext cx="3015634" cy="646331"/>
              </a:xfrm>
              <a:prstGeom prst="rect">
                <a:avLst/>
              </a:prstGeom>
              <a:blipFill>
                <a:blip r:embed="rId5"/>
                <a:stretch>
                  <a:fillRect t="-3774" b="-160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D350EB-2143-4E4C-992B-12B652F6BA99}"/>
              </a:ext>
            </a:extLst>
          </p:cNvPr>
          <p:cNvSpPr txBox="1"/>
          <p:nvPr/>
        </p:nvSpPr>
        <p:spPr>
          <a:xfrm>
            <a:off x="5914073" y="5237316"/>
            <a:ext cx="364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배차간격과 관련 있는 지표로서 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대기시간 정도를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 수 있는 지표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71178F7A-BC12-452F-9E43-31BF783E8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6005" y="1484942"/>
                <a:ext cx="5399995" cy="50346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/>
                  <a:t>버스의 공간적 분포</a:t>
                </a:r>
                <a:r>
                  <a:rPr lang="en-US" altLang="ko-KR" dirty="0"/>
                  <a:t>(Bus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Coverage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6" name="내용 개체 틀 2">
                <a:extLst>
                  <a:ext uri="{FF2B5EF4-FFF2-40B4-BE49-F238E27FC236}">
                    <a16:creationId xmlns:a16="http://schemas.microsoft.com/office/drawing/2014/main" id="{71178F7A-BC12-452F-9E43-31BF783E8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5" y="1484942"/>
                <a:ext cx="5399995" cy="5034642"/>
              </a:xfrm>
              <a:prstGeom prst="rect">
                <a:avLst/>
              </a:prstGeom>
              <a:blipFill>
                <a:blip r:embed="rId6"/>
                <a:stretch>
                  <a:fillRect l="-1467" t="-1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FE572B-91B0-47C5-A0ED-365536A15A0A}"/>
                  </a:ext>
                </a:extLst>
              </p:cNvPr>
              <p:cNvSpPr/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ko-KR" altLang="en-US" b="0" i="1" dirty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Coverage score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Number of bus stops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Area</a:t>
                </a:r>
                <a:endParaRPr lang="en-US" altLang="ko-KR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5FE572B-91B0-47C5-A0ED-365536A15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31" y="3773539"/>
                <a:ext cx="2726708" cy="923330"/>
              </a:xfrm>
              <a:prstGeom prst="rect">
                <a:avLst/>
              </a:prstGeom>
              <a:blipFill>
                <a:blip r:embed="rId7"/>
                <a:stretch>
                  <a:fillRect t="-1987" b="-112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A5160-CAA3-470A-9F71-5C3187EF4614}"/>
                  </a:ext>
                </a:extLst>
              </p:cNvPr>
              <p:cNvSpPr txBox="1"/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1" i="1" dirty="0" smtClean="0">
                          <a:latin typeface="Cambria Math" panose="02040503050406030204" pitchFamily="18" charset="0"/>
                        </a:rPr>
                        <m:t>𝑪𝑶</m:t>
                      </m:r>
                      <m:r>
                        <a:rPr lang="ko-KR" alt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𝑺</m:t>
                          </m:r>
                        </m:num>
                        <m:den>
                          <m:r>
                            <a:rPr lang="ko-KR" altLang="en-US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</m:oMath>
                  </m:oMathPara>
                </a14:m>
                <a:endParaRPr lang="ko-KR" altLang="en-US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0A5160-CAA3-470A-9F71-5C3187EF4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2966555"/>
                <a:ext cx="847989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C1E2BEF-D769-46CD-8B45-3FC2540F7369}"/>
              </a:ext>
            </a:extLst>
          </p:cNvPr>
          <p:cNvSpPr txBox="1"/>
          <p:nvPr/>
        </p:nvSpPr>
        <p:spPr>
          <a:xfrm>
            <a:off x="762001" y="4965180"/>
            <a:ext cx="3423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</a:t>
            </a: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구역별 버스 서비스의 </a:t>
            </a:r>
            <a:br>
              <a:rPr lang="en-US" altLang="ko-KR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접근성 정도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알 수 있는 지표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3E7ECEDD-EBC6-45BB-90FE-562E517F0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3539D0F9-D0C3-40E1-AD66-DAEE4225901C}"/>
              </a:ext>
            </a:extLst>
          </p:cNvPr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1F441-5D85-7C35-7C68-0458C1CDC36E}"/>
              </a:ext>
            </a:extLst>
          </p:cNvPr>
          <p:cNvSpPr txBox="1"/>
          <p:nvPr/>
        </p:nvSpPr>
        <p:spPr>
          <a:xfrm>
            <a:off x="753007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단위 면적 당 분포되어 있는 버스 정류장의 수 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6AA2F82-E131-D211-18DB-169121E9E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759984"/>
              </p:ext>
            </p:extLst>
          </p:nvPr>
        </p:nvGraphicFramePr>
        <p:xfrm>
          <a:off x="3966849" y="2316992"/>
          <a:ext cx="1800000" cy="4319998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598084208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4154027351"/>
                    </a:ext>
                  </a:extLst>
                </a:gridCol>
              </a:tblGrid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95822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7.890855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084985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9.158879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9259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12.35294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70757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19.13043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583491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7138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14.86486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827377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12.2549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383216"/>
                  </a:ext>
                </a:extLst>
              </a:tr>
              <a:tr h="276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10.50228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44072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20.51282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56799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13.53383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818891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4.814815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219875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15.29412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085929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13.15789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097570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16.60377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202177"/>
                  </a:ext>
                </a:extLst>
              </a:tr>
              <a:tr h="2613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7.692308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8108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FAB704-C53A-FEB2-BD25-745D8B7428B5}"/>
              </a:ext>
            </a:extLst>
          </p:cNvPr>
          <p:cNvSpPr txBox="1"/>
          <p:nvPr/>
        </p:nvSpPr>
        <p:spPr>
          <a:xfrm>
            <a:off x="5945784" y="18900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8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하루동안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구역 내 버스 정류장을 통과한 총 버스 대수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4916D07-F9BF-C4F0-9A2D-C2B3842C7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405746"/>
              </p:ext>
            </p:extLst>
          </p:nvPr>
        </p:nvGraphicFramePr>
        <p:xfrm>
          <a:off x="9534100" y="2316990"/>
          <a:ext cx="1800000" cy="4320000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val="3759458947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317045455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구역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45722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485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745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176352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91974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9856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544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5667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60933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9196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35699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2328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569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98024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1554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4082260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93185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1087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60665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291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89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9DB72F1-95FE-6AB8-4AA4-6B40C7511189}"/>
              </a:ext>
            </a:extLst>
          </p:cNvPr>
          <p:cNvSpPr/>
          <p:nvPr/>
        </p:nvSpPr>
        <p:spPr>
          <a:xfrm>
            <a:off x="966004" y="2008106"/>
            <a:ext cx="10243627" cy="3724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6002" y="1304554"/>
            <a:ext cx="10799989" cy="5034642"/>
          </a:xfrm>
        </p:spPr>
        <p:txBody>
          <a:bodyPr/>
          <a:lstStyle/>
          <a:p>
            <a:r>
              <a:rPr lang="ko-KR" altLang="en-US" dirty="0"/>
              <a:t>지역 대중교통 이용도 지수</a:t>
            </a:r>
            <a:r>
              <a:rPr lang="en-US" altLang="ko-KR" dirty="0"/>
              <a:t>(LITA: Local Index of Transit Availability)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D9D25D-507D-4550-BB06-760405F103A6}"/>
              </a:ext>
            </a:extLst>
          </p:cNvPr>
          <p:cNvGrpSpPr/>
          <p:nvPr/>
        </p:nvGrpSpPr>
        <p:grpSpPr>
          <a:xfrm>
            <a:off x="982370" y="3290462"/>
            <a:ext cx="3240000" cy="3600000"/>
            <a:chOff x="1123758" y="3247160"/>
            <a:chExt cx="3023497" cy="34153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060464-37F6-48AC-BA50-A66A099303BA}"/>
                </a:ext>
              </a:extLst>
            </p:cNvPr>
            <p:cNvSpPr txBox="1"/>
            <p:nvPr/>
          </p:nvSpPr>
          <p:spPr>
            <a:xfrm>
              <a:off x="1563161" y="6323981"/>
              <a:ext cx="21446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Capacity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F6E9F98-01F9-43B9-A88F-B2A58643C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758" y="3247160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E95D8E-2E73-47C7-ADA6-BFA0101D1B59}"/>
              </a:ext>
            </a:extLst>
          </p:cNvPr>
          <p:cNvGrpSpPr/>
          <p:nvPr/>
        </p:nvGrpSpPr>
        <p:grpSpPr>
          <a:xfrm>
            <a:off x="4604568" y="3292645"/>
            <a:ext cx="3240000" cy="3600000"/>
            <a:chOff x="4584249" y="3252005"/>
            <a:chExt cx="3023497" cy="341053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C4E5224-4BB1-4DE2-A711-D4FF3FB2E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249" y="3252005"/>
              <a:ext cx="3023497" cy="30325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083D36-2774-45FA-BEDC-2C8BC25DA36B}"/>
                </a:ext>
              </a:extLst>
            </p:cNvPr>
            <p:cNvSpPr txBox="1"/>
            <p:nvPr/>
          </p:nvSpPr>
          <p:spPr>
            <a:xfrm>
              <a:off x="4985501" y="6323981"/>
              <a:ext cx="2220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Coverage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EF36A57-C4C6-4632-9170-1117746DD740}"/>
              </a:ext>
            </a:extLst>
          </p:cNvPr>
          <p:cNvGrpSpPr/>
          <p:nvPr/>
        </p:nvGrpSpPr>
        <p:grpSpPr>
          <a:xfrm>
            <a:off x="8248861" y="3295666"/>
            <a:ext cx="3240000" cy="3600000"/>
            <a:chOff x="8035502" y="3255026"/>
            <a:chExt cx="3023497" cy="342272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5796FA9-07AE-4FF3-8540-B4D62DAB9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5502" y="3255026"/>
              <a:ext cx="3023497" cy="30295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AA149E-B74C-4A3F-9B3E-0D6079D9583E}"/>
                </a:ext>
              </a:extLst>
            </p:cNvPr>
            <p:cNvSpPr txBox="1"/>
            <p:nvPr/>
          </p:nvSpPr>
          <p:spPr>
            <a:xfrm>
              <a:off x="8386708" y="6339196"/>
              <a:ext cx="2321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Frequency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BA49E6-E452-9477-3502-97B0499316B3}"/>
              </a:ext>
            </a:extLst>
          </p:cNvPr>
          <p:cNvSpPr txBox="1"/>
          <p:nvPr/>
        </p:nvSpPr>
        <p:spPr>
          <a:xfrm>
            <a:off x="982370" y="1679895"/>
            <a:ext cx="856488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버스서비스수준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버스용량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버스정류장밀도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운행횟수</a:t>
            </a:r>
            <a:r>
              <a:rPr lang="en-US" altLang="ko-KR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 버스이용도를 결합한 서비스 이용도 지수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4E5E4-6FAC-6161-40E3-DFBD64675E1A}"/>
              </a:ext>
            </a:extLst>
          </p:cNvPr>
          <p:cNvSpPr txBox="1"/>
          <p:nvPr/>
        </p:nvSpPr>
        <p:spPr>
          <a:xfrm>
            <a:off x="989500" y="2053200"/>
            <a:ext cx="101230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인구밀도가 높은 지역이면서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Capacity</a:t>
            </a:r>
            <a:r>
              <a:rPr lang="en-US" altLang="ko-KR" sz="160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b="0" i="0" u="none" strike="noStrike" baseline="0" dirty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en-US" altLang="ko-KR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Frequency </a:t>
            </a:r>
            <a:r>
              <a:rPr lang="ko-KR" altLang="en-US" sz="1600" b="0" i="0" u="none" strike="noStrike" baseline="0">
                <a:solidFill>
                  <a:srgbClr val="273C1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값들이 적을수록 </a:t>
            </a:r>
            <a:r>
              <a:rPr lang="ko-KR" altLang="en-US" sz="1600" b="0" i="0" u="none" strike="noStrike" baseline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버스 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서비스 공급이 필요한 지역으로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판단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D6EC-F7F3-4360-871C-F3BC4C3B20ED}"/>
                  </a:ext>
                </a:extLst>
              </p:cNvPr>
              <p:cNvSpPr txBox="1"/>
              <p:nvPr/>
            </p:nvSpPr>
            <p:spPr>
              <a:xfrm>
                <a:off x="982369" y="2456588"/>
                <a:ext cx="7843109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𝑺𝒕𝒂𝒏𝒅𝒂𝒓𝒅𝒊𝒛𝒆𝒅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ko-KR" altLang="en-US" sz="1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𝑪𝒂𝒑𝒂𝒄𝒊𝒕𝒚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𝑪𝒐𝒗𝒆𝒓𝒂𝒈𝒆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𝑭𝒓𝒆𝒒𝒖𝒆𝒏𝒄𝒚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𝒔𝒄𝒐𝒓𝒆</m:t>
                              </m:r>
                            </m:e>
                          </m:d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𝒎𝒆𝒂𝒏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𝒅𝒊𝒔𝒕𝒓𝒊𝒃𝒖𝒕𝒊𝒐𝒏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𝑺𝒕𝒂𝒏𝒅𝒂𝒓𝒅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𝒅𝒆𝒗𝒊𝒂𝒕𝒊𝒐𝒏</m:t>
                          </m:r>
                          <m:r>
                            <a:rPr lang="en-US" altLang="ko-KR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ko-KR" altLang="en-US" sz="1400" b="1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C8D6EC-F7F3-4360-871C-F3BC4C3B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69" y="2456588"/>
                <a:ext cx="7843109" cy="457241"/>
              </a:xfrm>
              <a:prstGeom prst="rect">
                <a:avLst/>
              </a:prstGeom>
              <a:blipFill>
                <a:blip r:embed="rId5"/>
                <a:stretch>
                  <a:fillRect l="-155" t="-2667" r="-389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56DD2FE-7C19-46AD-B05C-B47E6A6101B8}"/>
                  </a:ext>
                </a:extLst>
              </p:cNvPr>
              <p:cNvSpPr/>
              <p:nvPr/>
            </p:nvSpPr>
            <p:spPr>
              <a:xfrm>
                <a:off x="948075" y="2859493"/>
                <a:ext cx="34957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Rescaling </a:t>
                </a:r>
                <a:r>
                  <a:rPr lang="en-US" altLang="ko-KR" sz="1600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𝑺𝒕𝒂𝒏𝒅𝒂𝒓𝒅𝒊𝒛𝒆𝒅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endParaRPr lang="ko-KR" altLang="en-US" sz="1600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56DD2FE-7C19-46AD-B05C-B47E6A610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5" y="2859493"/>
                <a:ext cx="3495765" cy="338554"/>
              </a:xfrm>
              <a:prstGeom prst="rect">
                <a:avLst/>
              </a:prstGeom>
              <a:blipFill>
                <a:blip r:embed="rId6"/>
                <a:stretch>
                  <a:fillRect l="-1047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553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4E88CB-6451-4F41-A266-1455B496582E}"/>
                  </a:ext>
                </a:extLst>
              </p:cNvPr>
              <p:cNvSpPr/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𝑶𝒗𝒆𝒓𝒂𝒍𝒍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𝑳𝑰𝑻𝑨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𝑪𝒂𝒑𝒂𝒄𝒊𝒕𝒚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𝑪𝒐𝒗𝒆𝒓𝒂𝒈𝒆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𝒔𝒄𝒐𝒓𝒆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i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4E88CB-6451-4F41-A266-1455B4965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975" y="1691338"/>
                <a:ext cx="9018174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4F9430E-70C3-479B-BCC1-84DAEE2F8B17}"/>
              </a:ext>
            </a:extLst>
          </p:cNvPr>
          <p:cNvGrpSpPr/>
          <p:nvPr/>
        </p:nvGrpSpPr>
        <p:grpSpPr>
          <a:xfrm>
            <a:off x="881975" y="2325212"/>
            <a:ext cx="3708499" cy="4122514"/>
            <a:chOff x="846316" y="2627073"/>
            <a:chExt cx="3708499" cy="41225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273B5D-8826-45E9-96C5-0E3374A53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16" y="2627073"/>
              <a:ext cx="3708499" cy="37159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249C0B-F67E-4B47-8B8F-B2AC50A22683}"/>
                </a:ext>
              </a:extLst>
            </p:cNvPr>
            <p:cNvSpPr txBox="1"/>
            <p:nvPr/>
          </p:nvSpPr>
          <p:spPr>
            <a:xfrm>
              <a:off x="1817118" y="6411033"/>
              <a:ext cx="17668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구역별 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LITA Score</a:t>
              </a:r>
              <a:endPara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588852-95AE-8E9B-07D5-ABD1F1E3E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28876"/>
              </p:ext>
            </p:extLst>
          </p:nvPr>
        </p:nvGraphicFramePr>
        <p:xfrm>
          <a:off x="5051462" y="2272482"/>
          <a:ext cx="6480000" cy="3599996"/>
        </p:xfrm>
        <a:graphic>
          <a:graphicData uri="http://schemas.openxmlformats.org/drawingml/2006/table">
            <a:tbl>
              <a:tblPr/>
              <a:tblGrid>
                <a:gridCol w="796596">
                  <a:extLst>
                    <a:ext uri="{9D8B030D-6E8A-4147-A177-3AD203B41FA5}">
                      <a16:colId xmlns:a16="http://schemas.microsoft.com/office/drawing/2014/main" val="3786299962"/>
                    </a:ext>
                  </a:extLst>
                </a:gridCol>
                <a:gridCol w="765957">
                  <a:extLst>
                    <a:ext uri="{9D8B030D-6E8A-4147-A177-3AD203B41FA5}">
                      <a16:colId xmlns:a16="http://schemas.microsoft.com/office/drawing/2014/main" val="2972656943"/>
                    </a:ext>
                  </a:extLst>
                </a:gridCol>
                <a:gridCol w="362822">
                  <a:extLst>
                    <a:ext uri="{9D8B030D-6E8A-4147-A177-3AD203B41FA5}">
                      <a16:colId xmlns:a16="http://schemas.microsoft.com/office/drawing/2014/main" val="1698339737"/>
                    </a:ext>
                  </a:extLst>
                </a:gridCol>
                <a:gridCol w="770795">
                  <a:extLst>
                    <a:ext uri="{9D8B030D-6E8A-4147-A177-3AD203B41FA5}">
                      <a16:colId xmlns:a16="http://schemas.microsoft.com/office/drawing/2014/main" val="2419023345"/>
                    </a:ext>
                  </a:extLst>
                </a:gridCol>
                <a:gridCol w="398298">
                  <a:extLst>
                    <a:ext uri="{9D8B030D-6E8A-4147-A177-3AD203B41FA5}">
                      <a16:colId xmlns:a16="http://schemas.microsoft.com/office/drawing/2014/main" val="3252129624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3583463442"/>
                    </a:ext>
                  </a:extLst>
                </a:gridCol>
                <a:gridCol w="444255">
                  <a:extLst>
                    <a:ext uri="{9D8B030D-6E8A-4147-A177-3AD203B41FA5}">
                      <a16:colId xmlns:a16="http://schemas.microsoft.com/office/drawing/2014/main" val="2219139003"/>
                    </a:ext>
                  </a:extLst>
                </a:gridCol>
                <a:gridCol w="796596">
                  <a:extLst>
                    <a:ext uri="{9D8B030D-6E8A-4147-A177-3AD203B41FA5}">
                      <a16:colId xmlns:a16="http://schemas.microsoft.com/office/drawing/2014/main" val="1910474007"/>
                    </a:ext>
                  </a:extLst>
                </a:gridCol>
                <a:gridCol w="428936">
                  <a:extLst>
                    <a:ext uri="{9D8B030D-6E8A-4147-A177-3AD203B41FA5}">
                      <a16:colId xmlns:a16="http://schemas.microsoft.com/office/drawing/2014/main" val="756486102"/>
                    </a:ext>
                  </a:extLst>
                </a:gridCol>
                <a:gridCol w="919149">
                  <a:extLst>
                    <a:ext uri="{9D8B030D-6E8A-4147-A177-3AD203B41FA5}">
                      <a16:colId xmlns:a16="http://schemas.microsoft.com/office/drawing/2014/main" val="3283704014"/>
                    </a:ext>
                  </a:extLst>
                </a:gridCol>
              </a:tblGrid>
              <a:tr h="343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No.TAZ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인구수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Capacity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Coverage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Frequency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Total Index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81330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조치원읍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41529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2.1747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1.907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2.4857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395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35172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2.148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750538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다정동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28550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2.1637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2.1181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12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종촌동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2.2084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4.5152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2.0821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02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반곡동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28139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2.4059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2.6865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2.7214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715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새롬동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26560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2.1312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3.5254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1.8304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071810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25419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2.9197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4.0279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70937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아름동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23583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2.4224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2.513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53557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소담동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21850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2.905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4.836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3.061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98871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보람동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18986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2.9494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3.2165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61490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한솔동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18370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2.3442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1.1932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66789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나성동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13354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4.3297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3.625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4.4873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3956661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대평동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11262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4.3722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3.1292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4.5113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942784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어진동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11211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4.7394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3.9289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4.8909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F4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958372"/>
                  </a:ext>
                </a:extLst>
              </a:tr>
              <a:tr h="217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해밀동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8953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4.6443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1.8609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2.8293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37510"/>
                  </a:ext>
                </a:extLst>
              </a:tr>
            </a:tbl>
          </a:graphicData>
        </a:graphic>
      </p:graphicFrame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8BC5BCB-9B5C-6295-E104-AF43EB2D49D4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지역 대중교통 이용도 지수</a:t>
            </a:r>
            <a:r>
              <a:rPr lang="en-US" altLang="ko-KR" dirty="0"/>
              <a:t>(LITA: Local Index of Transit Availability)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1F821E-A162-4A02-9096-80DB82FFF1E8}"/>
              </a:ext>
            </a:extLst>
          </p:cNvPr>
          <p:cNvSpPr/>
          <p:nvPr/>
        </p:nvSpPr>
        <p:spPr>
          <a:xfrm>
            <a:off x="5000392" y="5872478"/>
            <a:ext cx="6309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Maximaization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Population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&gt;27000,"5",if(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&gt;22000,"4",if(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&gt;17000,"3",if(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&gt;12000,"2","1"))))</a:t>
            </a:r>
          </a:p>
          <a:p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Minimization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Capacity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&gt;4.4,"1",if(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&gt;3.2,"2",if(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&gt;2.7,"3",if(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&gt;2.2,"4","5"))))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Coverage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&gt;3.9,"1",if(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&gt;3.1,"2",if(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&gt;2.5,"3",if(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&gt;1.9,"4","5"))))</a:t>
            </a:r>
          </a:p>
          <a:p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Frequency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=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if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&gt;4.1,"1",if(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&gt;3.4,"2",if(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&gt;2.6,"3",if(</a:t>
            </a:r>
            <a:r>
              <a:rPr lang="ko-KR" altLang="en-US" sz="800" dirty="0" err="1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Tazi</a:t>
            </a:r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&gt;2.1,"4","5"))))</a:t>
            </a:r>
          </a:p>
        </p:txBody>
      </p:sp>
    </p:spTree>
    <p:extLst>
      <p:ext uri="{BB962C8B-B14F-4D97-AF65-F5344CB8AC3E}">
        <p14:creationId xmlns:p14="http://schemas.microsoft.com/office/powerpoint/2010/main" val="203070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EA63E-BBE6-D9B6-9223-43262E7EDEC9}"/>
              </a:ext>
            </a:extLst>
          </p:cNvPr>
          <p:cNvSpPr txBox="1"/>
          <p:nvPr/>
        </p:nvSpPr>
        <p:spPr>
          <a:xfrm>
            <a:off x="1821896" y="4995352"/>
            <a:ext cx="255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‘</a:t>
            </a:r>
            <a:r>
              <a:rPr lang="ko-KR" altLang="en-US" b="1" i="0" dirty="0" err="1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행복도시’의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기존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 설계</a:t>
            </a:r>
            <a:br>
              <a:rPr lang="en-US" altLang="ko-KR" b="1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4142ECC8-EA43-7A40-7CFA-F2DEE4BEA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19818"/>
              </p:ext>
            </p:extLst>
          </p:nvPr>
        </p:nvGraphicFramePr>
        <p:xfrm>
          <a:off x="6172499" y="1675409"/>
          <a:ext cx="5351188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48B881-85ED-98F6-ACAC-0B7B20EF65C5}"/>
              </a:ext>
            </a:extLst>
          </p:cNvPr>
          <p:cNvSpPr txBox="1"/>
          <p:nvPr/>
        </p:nvSpPr>
        <p:spPr>
          <a:xfrm>
            <a:off x="6863632" y="5983192"/>
            <a:ext cx="6329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년까지 인구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만명이 넘을 것으로 예상</a:t>
            </a:r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9487B-CA86-7729-0A91-36ACD0190E78}"/>
              </a:ext>
            </a:extLst>
          </p:cNvPr>
          <p:cNvSpPr txBox="1"/>
          <p:nvPr/>
        </p:nvSpPr>
        <p:spPr>
          <a:xfrm>
            <a:off x="668313" y="5354467"/>
            <a:ext cx="63296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링구조로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자가용이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필요없는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방식의 설계</a:t>
            </a:r>
            <a:endParaRPr lang="en-US" altLang="ko-KR" dirty="0">
              <a:solidFill>
                <a:srgbClr val="22222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br>
              <a:rPr lang="en-US" altLang="ko-KR" b="0" i="0" dirty="0">
                <a:solidFill>
                  <a:srgbClr val="222222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endParaRPr lang="en-US" altLang="ko-KR" b="0" i="0" dirty="0">
              <a:solidFill>
                <a:srgbClr val="222222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4DD2BA-26FF-915D-E648-E25477472BF0}"/>
              </a:ext>
            </a:extLst>
          </p:cNvPr>
          <p:cNvSpPr txBox="1"/>
          <p:nvPr/>
        </p:nvSpPr>
        <p:spPr>
          <a:xfrm>
            <a:off x="9385474" y="6533778"/>
            <a:ext cx="23650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통계청</a:t>
            </a:r>
            <a:r>
              <a:rPr lang="en-US" altLang="ko-KR" sz="1200" b="0" i="0" dirty="0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KOSIS </a:t>
            </a:r>
            <a:r>
              <a:rPr lang="ko-KR" altLang="en-US" sz="1200" b="0" i="0" dirty="0" err="1">
                <a:solidFill>
                  <a:srgbClr val="545454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국가통계포털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C608A-C2EA-BF7F-99A3-F61B748D247A}"/>
              </a:ext>
            </a:extLst>
          </p:cNvPr>
          <p:cNvSpPr txBox="1"/>
          <p:nvPr/>
        </p:nvSpPr>
        <p:spPr>
          <a:xfrm>
            <a:off x="1175553" y="5462789"/>
            <a:ext cx="6537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</a:br>
            <a:r>
              <a:rPr lang="en-US" altLang="ko-KR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닉스곤체 M 2.0" panose="020B0600000101010101" pitchFamily="34" charset="-127"/>
                <a:ea typeface="닉스곤체 M 2.0" panose="020B0600000101010101" pitchFamily="34" charset="-127"/>
              </a:rPr>
              <a:t>도시 건설 때부터 일반도로의 차선을 줄임</a:t>
            </a:r>
            <a:endParaRPr lang="en-US" altLang="ko-KR" b="0" i="0" dirty="0">
              <a:solidFill>
                <a:srgbClr val="222222"/>
              </a:solidFill>
              <a:effectLst/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간선도로 중앙에 </a:t>
            </a:r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BRT 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전용차로 만듦</a:t>
            </a:r>
            <a:endParaRPr lang="en-US" altLang="ko-KR" dirty="0">
              <a:solidFill>
                <a:srgbClr val="222222"/>
              </a:solidFill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-</a:t>
            </a:r>
            <a:r>
              <a:rPr lang="ko-KR" altLang="en-US" dirty="0">
                <a:solidFill>
                  <a:srgbClr val="222222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</a:rPr>
              <a:t>자전거 도로와 인도 너비를 넓힘</a:t>
            </a:r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3635FA20-18A1-ECCB-F883-A62CAF431036}"/>
              </a:ext>
            </a:extLst>
          </p:cNvPr>
          <p:cNvSpPr txBox="1">
            <a:spLocks/>
          </p:cNvSpPr>
          <p:nvPr/>
        </p:nvSpPr>
        <p:spPr>
          <a:xfrm>
            <a:off x="838199" y="1078756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｜</a:t>
            </a:r>
            <a:r>
              <a:rPr lang="ko-KR" altLang="en-US" sz="1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148" name="Picture 4" descr="확대이미지">
            <a:extLst>
              <a:ext uri="{FF2B5EF4-FFF2-40B4-BE49-F238E27FC236}">
                <a16:creationId xmlns:a16="http://schemas.microsoft.com/office/drawing/2014/main" id="{72B220F0-71FA-0666-E131-DB857763B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5985" r="2531" b="905"/>
          <a:stretch/>
        </p:blipFill>
        <p:spPr bwMode="auto">
          <a:xfrm>
            <a:off x="1243783" y="1770271"/>
            <a:ext cx="3797949" cy="3058294"/>
          </a:xfrm>
          <a:prstGeom prst="round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6B6BABC-1FB3-96C2-8202-F97931DF3E9E}"/>
              </a:ext>
            </a:extLst>
          </p:cNvPr>
          <p:cNvSpPr txBox="1"/>
          <p:nvPr/>
        </p:nvSpPr>
        <p:spPr>
          <a:xfrm>
            <a:off x="7824202" y="6626706"/>
            <a:ext cx="65981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https://www.dtnews24.com/news/articleView.html?idxno=739349</a:t>
            </a:r>
          </a:p>
        </p:txBody>
      </p:sp>
    </p:spTree>
    <p:extLst>
      <p:ext uri="{BB962C8B-B14F-4D97-AF65-F5344CB8AC3E}">
        <p14:creationId xmlns:p14="http://schemas.microsoft.com/office/powerpoint/2010/main" val="245721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376BD-179E-4397-B37E-E5EA42AF8924}"/>
                  </a:ext>
                </a:extLst>
              </p:cNvPr>
              <p:cNvSpPr txBox="1"/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ko-KR" alt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𝒎𝒂𝒙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ko-KR" altLang="en-US" b="1" i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ko-KR" alt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latin typeface="Cambria Math" panose="02040503050406030204" pitchFamily="18" charset="0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7376BD-179E-4397-B37E-E5EA42AF8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580" y="2733926"/>
                <a:ext cx="2074414" cy="276999"/>
              </a:xfrm>
              <a:prstGeom prst="rect">
                <a:avLst/>
              </a:prstGeom>
              <a:blipFill>
                <a:blip r:embed="rId2"/>
                <a:stretch>
                  <a:fillRect l="-1466" t="-167391" b="-2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02CA7F4-9A8B-450E-B5D7-90091CE6FC30}"/>
                  </a:ext>
                </a:extLst>
              </p:cNvPr>
              <p:cNvSpPr/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: the maximum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of all segments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the optimization score of segment</a:t>
                </a:r>
                <a:r>
                  <a:rPr lang="ko-KR" altLang="en-US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ko-KR" sz="1300" b="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300" dirty="0"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3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: length of the segment </a:t>
                </a:r>
                <a14:m>
                  <m:oMath xmlns:m="http://schemas.openxmlformats.org/officeDocument/2006/math">
                    <m:r>
                      <a:rPr lang="ko-KR" altLang="en-US" sz="13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1300" b="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in kilometers</a:t>
                </a: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02CA7F4-9A8B-450E-B5D7-90091CE6F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388" y="3041018"/>
                <a:ext cx="3735574" cy="692497"/>
              </a:xfrm>
              <a:prstGeom prst="rect">
                <a:avLst/>
              </a:prstGeom>
              <a:blipFill>
                <a:blip r:embed="rId3"/>
                <a:stretch>
                  <a:fillRect b="-7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7AF3AFB0-FD0C-908A-59D2-D45DD59D6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03" y="3739469"/>
            <a:ext cx="4392969" cy="2951253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DC2F53C-AEA6-1D4D-7F03-282B125B1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40376"/>
              </p:ext>
            </p:extLst>
          </p:nvPr>
        </p:nvGraphicFramePr>
        <p:xfrm>
          <a:off x="6035685" y="1439252"/>
          <a:ext cx="5428781" cy="5221430"/>
        </p:xfrm>
        <a:graphic>
          <a:graphicData uri="http://schemas.openxmlformats.org/drawingml/2006/table">
            <a:tbl>
              <a:tblPr/>
              <a:tblGrid>
                <a:gridCol w="1151560">
                  <a:extLst>
                    <a:ext uri="{9D8B030D-6E8A-4147-A177-3AD203B41FA5}">
                      <a16:colId xmlns:a16="http://schemas.microsoft.com/office/drawing/2014/main" val="3813208791"/>
                    </a:ext>
                  </a:extLst>
                </a:gridCol>
                <a:gridCol w="570296">
                  <a:extLst>
                    <a:ext uri="{9D8B030D-6E8A-4147-A177-3AD203B41FA5}">
                      <a16:colId xmlns:a16="http://schemas.microsoft.com/office/drawing/2014/main" val="1312199606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3417718881"/>
                    </a:ext>
                  </a:extLst>
                </a:gridCol>
                <a:gridCol w="658034">
                  <a:extLst>
                    <a:ext uri="{9D8B030D-6E8A-4147-A177-3AD203B41FA5}">
                      <a16:colId xmlns:a16="http://schemas.microsoft.com/office/drawing/2014/main" val="4147594821"/>
                    </a:ext>
                  </a:extLst>
                </a:gridCol>
                <a:gridCol w="1359937">
                  <a:extLst>
                    <a:ext uri="{9D8B030D-6E8A-4147-A177-3AD203B41FA5}">
                      <a16:colId xmlns:a16="http://schemas.microsoft.com/office/drawing/2014/main" val="63622994"/>
                    </a:ext>
                  </a:extLst>
                </a:gridCol>
                <a:gridCol w="285148">
                  <a:extLst>
                    <a:ext uri="{9D8B030D-6E8A-4147-A177-3AD203B41FA5}">
                      <a16:colId xmlns:a16="http://schemas.microsoft.com/office/drawing/2014/main" val="109963686"/>
                    </a:ext>
                  </a:extLst>
                </a:gridCol>
                <a:gridCol w="745772">
                  <a:extLst>
                    <a:ext uri="{9D8B030D-6E8A-4147-A177-3AD203B41FA5}">
                      <a16:colId xmlns:a16="http://schemas.microsoft.com/office/drawing/2014/main" val="1364271701"/>
                    </a:ext>
                  </a:extLst>
                </a:gridCol>
              </a:tblGrid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 ID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Smax/Si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Impedance Length(Ci)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-&gt;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Ci Round(3)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7672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16964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684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0.497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478113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1.252631579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6380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1.794736842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1.795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38817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416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30984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89196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1009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0.782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27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1.029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515688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0.2894737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92670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0.939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618312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1.010526316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8252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5314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0.8947368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71092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973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2.671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946345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0.7631579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1.221052632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9521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1019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0.6842105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0.889473684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0.889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291591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1020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16.5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0.8684211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83485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0.5789474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1.042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3797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0.4210526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0.631578947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0.632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856263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0.2105263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0.273684211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0.274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174285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9.5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2.25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53199"/>
                  </a:ext>
                </a:extLst>
              </a:tr>
              <a:tr h="1864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0.7368421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8.105263158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8.105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897985"/>
                  </a:ext>
                </a:extLst>
              </a:tr>
              <a:tr h="3739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1026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18.5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0.9736842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11.68421053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11.684</a:t>
                      </a:r>
                    </a:p>
                  </a:txBody>
                  <a:tcPr marL="5484" marR="5484" marT="548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466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14B4FC6-10A5-FB83-41F8-55D3A2ECB160}"/>
              </a:ext>
            </a:extLst>
          </p:cNvPr>
          <p:cNvSpPr txBox="1"/>
          <p:nvPr/>
        </p:nvSpPr>
        <p:spPr>
          <a:xfrm>
            <a:off x="846316" y="171437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앞서 구한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Total Index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이용하여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(Si)</a:t>
            </a:r>
            <a:r>
              <a:rPr lang="ko-KR" altLang="en-US" sz="15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부여</a:t>
            </a:r>
            <a:endParaRPr lang="en-US" altLang="ko-KR" sz="15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endParaRPr lang="en-US" altLang="ko-KR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l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이때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지수값은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링크 기반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지수값으로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변환하기 위해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존내 버스 노선링크 길이에 따라 링크저항계수를 산출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D00CE4E-42EF-D801-E16B-94A409B09BCA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034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링크 저항 계수</a:t>
            </a:r>
            <a:r>
              <a:rPr lang="en-US" altLang="ko-KR" dirty="0"/>
              <a:t>(Impedance Length)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11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B2F167F-A6B1-47FA-A5D9-ED08CD15EE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01" b="94886" l="9942" r="92164">
                        <a14:foregroundMark x1="10175" y1="6358" x2="85029" y2="7671"/>
                        <a14:foregroundMark x1="85029" y1="7671" x2="86433" y2="91500"/>
                        <a14:foregroundMark x1="86433" y1="91500" x2="26784" y2="90601"/>
                        <a14:foregroundMark x1="26784" y1="90601" x2="11345" y2="15135"/>
                        <a14:foregroundMark x1="11345" y1="15135" x2="12047" y2="8708"/>
                        <a14:foregroundMark x1="24912" y1="10850" x2="27018" y2="15964"/>
                        <a14:foregroundMark x1="29708" y1="24603" x2="42807" y2="37249"/>
                        <a14:foregroundMark x1="42807" y1="37249" x2="48772" y2="61023"/>
                        <a14:foregroundMark x1="37076" y1="62958" x2="44678" y2="47478"/>
                        <a14:foregroundMark x1="44678" y1="47478" x2="39298" y2="47063"/>
                        <a14:foregroundMark x1="20234" y1="26469" x2="41871" y2="52937"/>
                        <a14:foregroundMark x1="41871" y1="52937" x2="53684" y2="44022"/>
                        <a14:foregroundMark x1="38012" y1="27851" x2="34386" y2="67173"/>
                        <a14:foregroundMark x1="34386" y1="67173" x2="35556" y2="64824"/>
                        <a14:foregroundMark x1="44094" y1="45059" x2="56023" y2="61507"/>
                        <a14:foregroundMark x1="56023" y1="61507" x2="65263" y2="54872"/>
                        <a14:foregroundMark x1="60936" y1="49620" x2="59766" y2="46856"/>
                        <a14:foregroundMark x1="59766" y1="45612" x2="61637" y2="58120"/>
                        <a14:foregroundMark x1="61637" y1="58120" x2="62807" y2="56462"/>
                        <a14:foregroundMark x1="64327" y1="57913" x2="42573" y2="88113"/>
                        <a14:foregroundMark x1="42573" y1="88113" x2="34386" y2="92329"/>
                        <a14:foregroundMark x1="12281" y1="94817" x2="34269" y2="94886"/>
                        <a14:foregroundMark x1="34269" y1="94886" x2="62456" y2="94126"/>
                        <a14:foregroundMark x1="8889" y1="5114" x2="27836" y2="5183"/>
                        <a14:foregroundMark x1="27836" y1="5183" x2="92164" y2="4147"/>
                        <a14:foregroundMark x1="63158" y1="5252" x2="88889" y2="3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32" t="4901" r="-623" b="1840"/>
          <a:stretch/>
        </p:blipFill>
        <p:spPr>
          <a:xfrm>
            <a:off x="8123168" y="1244369"/>
            <a:ext cx="3260583" cy="4977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81310-A6E9-4821-8515-325C6541A236}"/>
              </a:ext>
            </a:extLst>
          </p:cNvPr>
          <p:cNvSpPr txBox="1"/>
          <p:nvPr/>
        </p:nvSpPr>
        <p:spPr>
          <a:xfrm>
            <a:off x="4567730" y="6195950"/>
            <a:ext cx="7110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다익스트라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알고리즘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: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도로 교통망 등에서 나타낼 수 있는 그래프로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b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500" b="1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꼭짓점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간의 최단 경로를 찾는 알고리즘</a:t>
            </a:r>
            <a:r>
              <a:rPr lang="en-US" altLang="ko-KR" sz="15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5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F3D5053-1BC8-011D-490E-2B3C59AD4AC4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신설노선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(Dijkstra’s Algorithm)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F11EC1-14F1-93A9-E16D-7B4DC96E47EC}"/>
              </a:ext>
            </a:extLst>
          </p:cNvPr>
          <p:cNvSpPr txBox="1"/>
          <p:nvPr/>
        </p:nvSpPr>
        <p:spPr>
          <a:xfrm>
            <a:off x="846316" y="1716028"/>
            <a:ext cx="73552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지역내 버스노선체계 내에서 새로운 버스노선투입이 필요한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교통존을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파악하여 </a:t>
            </a:r>
            <a:br>
              <a:rPr lang="en-US" altLang="ko-KR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기종점간 링크의 </a:t>
            </a:r>
            <a:r>
              <a:rPr lang="ko-KR" altLang="en-US" sz="1600" b="0" i="0" u="none" strike="noStrike" baseline="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링크저항계수값이</a:t>
            </a:r>
            <a:r>
              <a:rPr lang="ko-KR" altLang="en-US" sz="1600" b="0" i="0" u="none" strike="noStrike" baseline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최소값을 갖는 최적노선을 도출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667314CF-CCD6-4296-B256-A0E26E00D9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946809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r:id="rId6" imgW="5753065" imgH="4206429" progId="Excel.Sheet.12">
                  <p:embed/>
                </p:oleObj>
              </mc:Choice>
              <mc:Fallback>
                <p:oleObj name="Worksheet" r:id="rId6" imgW="5753065" imgH="4206429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A01B7F0-177F-46AD-A9B7-6C2A9A8CE5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7575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EA511FC3-0DF0-4AFC-A5CD-7E695D271D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690843"/>
              </p:ext>
            </p:extLst>
          </p:nvPr>
        </p:nvGraphicFramePr>
        <p:xfrm>
          <a:off x="1014413" y="2730500"/>
          <a:ext cx="5360987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Worksheet" r:id="rId4" imgW="5753065" imgH="4206429" progId="Excel.Sheet.12">
                  <p:embed/>
                </p:oleObj>
              </mc:Choice>
              <mc:Fallback>
                <p:oleObj name="Worksheet" r:id="rId4" imgW="5753065" imgH="4206429" progId="Excel.Sheet.12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3A01B7F0-177F-46AD-A9B7-6C2A9A8CE5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413" y="2730500"/>
                        <a:ext cx="5360987" cy="391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7579" y="515026"/>
            <a:ext cx="446120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분석 과정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DC86C9-F2E6-44A5-924A-13AC15107B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62" y="1147685"/>
            <a:ext cx="2886853" cy="1561505"/>
          </a:xfrm>
          <a:prstGeom prst="round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F4D15E-36E9-485A-AE53-3C6A5FCE99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611" y="2053387"/>
            <a:ext cx="1731238" cy="2552709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723B7A-BB05-4D7D-A774-2C428263D54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r="4215"/>
          <a:stretch/>
        </p:blipFill>
        <p:spPr>
          <a:xfrm>
            <a:off x="9069355" y="4266646"/>
            <a:ext cx="2649760" cy="2435992"/>
          </a:xfrm>
          <a:prstGeom prst="round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D2BA251-B4AA-D3D8-4A65-A63A65341BDB}"/>
              </a:ext>
            </a:extLst>
          </p:cNvPr>
          <p:cNvSpPr txBox="1">
            <a:spLocks/>
          </p:cNvSpPr>
          <p:nvPr/>
        </p:nvSpPr>
        <p:spPr>
          <a:xfrm>
            <a:off x="696002" y="1304554"/>
            <a:ext cx="10799989" cy="52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신설노선</a:t>
            </a:r>
            <a:r>
              <a:rPr lang="en-US" altLang="ko-KR" dirty="0"/>
              <a:t>(</a:t>
            </a:r>
            <a:r>
              <a:rPr lang="ko-KR" altLang="en-US" dirty="0"/>
              <a:t>안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  <a:r>
              <a:rPr lang="en-US" altLang="ko-KR" dirty="0"/>
              <a:t>(Dijkstra’s Algorithm)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1555D-6CD3-4F7F-A792-70E1697D8B4D}"/>
              </a:ext>
            </a:extLst>
          </p:cNvPr>
          <p:cNvSpPr txBox="1"/>
          <p:nvPr/>
        </p:nvSpPr>
        <p:spPr>
          <a:xfrm>
            <a:off x="776052" y="3130676"/>
            <a:ext cx="8218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반곡동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수루배마을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양지고등학교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정부세종청사중앙동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D1990-5E35-47A9-9B05-21FEC068770C}"/>
              </a:ext>
            </a:extLst>
          </p:cNvPr>
          <p:cNvSpPr txBox="1"/>
          <p:nvPr/>
        </p:nvSpPr>
        <p:spPr>
          <a:xfrm>
            <a:off x="776052" y="4587434"/>
            <a:ext cx="9631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첫마을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새롬동커뮤니티센터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다정동커뮤니티센터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4D7D19-BDFF-47B4-AF95-81AAA28F4A97}"/>
              </a:ext>
            </a:extLst>
          </p:cNvPr>
          <p:cNvSpPr txBox="1"/>
          <p:nvPr/>
        </p:nvSpPr>
        <p:spPr>
          <a:xfrm>
            <a:off x="696002" y="5391863"/>
            <a:ext cx="101631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노선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 </a:t>
            </a:r>
            <a:r>
              <a:rPr lang="ko-KR" altLang="en-US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정거장</a:t>
            </a:r>
            <a:r>
              <a:rPr lang="en-US" altLang="ko-KR" sz="15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가락마을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아름동커뮤니티센터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도램마을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8,10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단지 </a:t>
            </a:r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정부세종청사남측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29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685E35BC-7AC6-85C8-4ABD-72D8155B212E}"/>
              </a:ext>
            </a:extLst>
          </p:cNvPr>
          <p:cNvSpPr txBox="1">
            <a:spLocks/>
          </p:cNvSpPr>
          <p:nvPr/>
        </p:nvSpPr>
        <p:spPr>
          <a:xfrm>
            <a:off x="838199" y="944245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02E9E-8D32-7187-D2F2-00F702445C7F}"/>
              </a:ext>
            </a:extLst>
          </p:cNvPr>
          <p:cNvSpPr txBox="1"/>
          <p:nvPr/>
        </p:nvSpPr>
        <p:spPr>
          <a:xfrm>
            <a:off x="7198360" y="6428797"/>
            <a:ext cx="5499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lang="en-US" altLang="ko-KR" sz="13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en-US" altLang="ko-KR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</a:t>
            </a:r>
            <a:r>
              <a:rPr lang="ko-KR" altLang="en-US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세종시 내부 교통망 서비스 수준</a:t>
            </a:r>
            <a:r>
              <a:rPr lang="en-US" altLang="ko-KR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(LOS) </a:t>
            </a:r>
            <a:r>
              <a:rPr lang="ko-KR" altLang="en-US" sz="1400" b="0" i="0" dirty="0">
                <a:solidFill>
                  <a:srgbClr val="1E1E1E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 현황</a:t>
            </a:r>
            <a:endParaRPr lang="ko-KR" altLang="en-US" sz="13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0558D41-7290-A6B0-7F74-5677CCFEA8B4}"/>
              </a:ext>
            </a:extLst>
          </p:cNvPr>
          <p:cNvSpPr txBox="1">
            <a:spLocks/>
          </p:cNvSpPr>
          <p:nvPr/>
        </p:nvSpPr>
        <p:spPr>
          <a:xfrm>
            <a:off x="838199" y="1078756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｜</a:t>
            </a:r>
            <a:r>
              <a:rPr lang="ko-KR" altLang="en-US" sz="1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80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위주 도시 설계 </a:t>
            </a:r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vs. </a:t>
            </a:r>
            <a:r>
              <a:rPr lang="ko-KR" altLang="en-US" sz="1800" b="1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현재 상황</a:t>
            </a:r>
            <a:endParaRPr lang="ko-KR" altLang="en-US" sz="18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F2D25A59-8232-D80E-E1AC-3624D86054E3}"/>
              </a:ext>
            </a:extLst>
          </p:cNvPr>
          <p:cNvSpPr txBox="1">
            <a:spLocks/>
          </p:cNvSpPr>
          <p:nvPr/>
        </p:nvSpPr>
        <p:spPr>
          <a:xfrm>
            <a:off x="1588882" y="4941720"/>
            <a:ext cx="3964713" cy="1635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2012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출범 당시 </a:t>
            </a:r>
            <a:r>
              <a:rPr lang="en-US" altLang="ko-KR" sz="1800" i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100,751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명에서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2023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현재 </a:t>
            </a:r>
            <a:r>
              <a:rPr lang="en-US" altLang="ko-KR" sz="1800" i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391,376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명으로 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인구가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가량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늘어난 지금도</a:t>
            </a:r>
          </a:p>
          <a:p>
            <a:pPr algn="ctr"/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교통량을 감당하기 힘듦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A054F6-A56E-2217-942E-77A154665695}"/>
              </a:ext>
            </a:extLst>
          </p:cNvPr>
          <p:cNvSpPr txBox="1"/>
          <p:nvPr/>
        </p:nvSpPr>
        <p:spPr>
          <a:xfrm>
            <a:off x="7688379" y="5356924"/>
            <a:ext cx="6350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 </a:t>
            </a:r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행복도시 인근 교차로 서비스 수준 </a:t>
            </a:r>
          </a:p>
        </p:txBody>
      </p:sp>
      <p:pic>
        <p:nvPicPr>
          <p:cNvPr id="1026" name="Picture 2" descr="세종시 도로가 왜 '지옥로'가 되었나 - 세종포스트">
            <a:extLst>
              <a:ext uri="{FF2B5EF4-FFF2-40B4-BE49-F238E27FC236}">
                <a16:creationId xmlns:a16="http://schemas.microsoft.com/office/drawing/2014/main" id="{B6F366B9-850D-C607-E20C-2C8CC8F13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/>
          <a:stretch/>
        </p:blipFill>
        <p:spPr bwMode="auto">
          <a:xfrm>
            <a:off x="838199" y="1770271"/>
            <a:ext cx="5466080" cy="29291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A324E3-C10A-2529-062C-450A75E9965C}"/>
              </a:ext>
            </a:extLst>
          </p:cNvPr>
          <p:cNvSpPr txBox="1"/>
          <p:nvPr/>
        </p:nvSpPr>
        <p:spPr>
          <a:xfrm>
            <a:off x="8063502" y="6221108"/>
            <a:ext cx="6908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https://www.sjpost.co.kr/news/articleView.html?idxno=55025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8DA0A9D-CB66-F040-4525-87D76A41F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927517"/>
              </p:ext>
            </p:extLst>
          </p:nvPr>
        </p:nvGraphicFramePr>
        <p:xfrm>
          <a:off x="6960041" y="1546288"/>
          <a:ext cx="4356100" cy="36703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1517853887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4966198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0733356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3500262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29165153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교차로명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구분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교통량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평균제어지체 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서비스수준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76211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시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초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대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(LOS)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6155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합강교차로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4,821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409.4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FFF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50897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은하수교차로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3,538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70.3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E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1868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어진교차로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3,403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64.7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09377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세종교차로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4,067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05224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성금교차로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3,806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54.3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931363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파란달교차로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3,501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51.8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0653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새샘교차로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4,381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50.6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D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1346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가람교차로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2,771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46.8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491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첫마을교차로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2,309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38.3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5206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청사교차로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2,091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37.6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266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종합운동장 교차로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3,283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36.4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C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55215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햇무리교동측네거리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3,127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28.5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738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나성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교남측삼거리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2,233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21.6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206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보롬교동측삼거리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지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3,750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17.8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</a:rPr>
                        <a:t>B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36548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D293AEF2-A40B-AB34-2C35-189DD8658B97}"/>
              </a:ext>
            </a:extLst>
          </p:cNvPr>
          <p:cNvSpPr txBox="1"/>
          <p:nvPr/>
        </p:nvSpPr>
        <p:spPr>
          <a:xfrm>
            <a:off x="8255267" y="5926844"/>
            <a:ext cx="7488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지난해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11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월 기준 교차로 서비스 수준 분석 결과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(</a:t>
            </a: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세종시 제공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)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1E1E1E"/>
                </a:solidFill>
                <a:effectLst/>
                <a:latin typeface="Apple SD Gothic Neo"/>
              </a:rPr>
              <a:t>출처 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: </a:t>
            </a:r>
            <a:r>
              <a:rPr lang="ko-KR" altLang="en-US" sz="1000" b="0" i="0" dirty="0" err="1">
                <a:solidFill>
                  <a:srgbClr val="1E1E1E"/>
                </a:solidFill>
                <a:effectLst/>
                <a:latin typeface="Apple SD Gothic Neo"/>
              </a:rPr>
              <a:t>디트</a:t>
            </a:r>
            <a:r>
              <a:rPr lang="en-US" altLang="ko-KR" sz="1000" b="0" i="0" dirty="0">
                <a:solidFill>
                  <a:srgbClr val="1E1E1E"/>
                </a:solidFill>
                <a:effectLst/>
                <a:latin typeface="Apple SD Gothic Neo"/>
              </a:rPr>
              <a:t>NEWS24(http://www.dtnews24.com)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5686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B3C33A6-986C-E84A-BF7D-737A8A2759BE}"/>
              </a:ext>
            </a:extLst>
          </p:cNvPr>
          <p:cNvSpPr txBox="1">
            <a:spLocks/>
          </p:cNvSpPr>
          <p:nvPr/>
        </p:nvSpPr>
        <p:spPr>
          <a:xfrm>
            <a:off x="736599" y="1129209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중심 도시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라는 초기 계획이 무색하게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지속되는 자가용 이용 증가 및 대중교통 이용률 감소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32A3F1CA-DAD0-8B6E-6E84-DBF796E1C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14214"/>
              </p:ext>
            </p:extLst>
          </p:nvPr>
        </p:nvGraphicFramePr>
        <p:xfrm>
          <a:off x="-378722" y="1983688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76527BB-BD65-79E3-730C-05AB3530E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4935042"/>
              </p:ext>
            </p:extLst>
          </p:nvPr>
        </p:nvGraphicFramePr>
        <p:xfrm>
          <a:off x="4466021" y="1961688"/>
          <a:ext cx="7010401" cy="4277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B150643-4AA2-21DE-2D56-1AFA79A209CC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215130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2D5E816-37F2-1EC4-9D00-3F3DFB6DFC3C}"/>
              </a:ext>
            </a:extLst>
          </p:cNvPr>
          <p:cNvSpPr txBox="1">
            <a:spLocks/>
          </p:cNvSpPr>
          <p:nvPr/>
        </p:nvSpPr>
        <p:spPr>
          <a:xfrm>
            <a:off x="846316" y="1025470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1.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배차간격이 김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91C57FA-6AB2-EA8B-A5F8-E956C592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485673"/>
              </p:ext>
            </p:extLst>
          </p:nvPr>
        </p:nvGraphicFramePr>
        <p:xfrm>
          <a:off x="-525868" y="2518621"/>
          <a:ext cx="5044440" cy="3974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36BB28-1EEB-A8A1-E22D-604FEC3846E9}"/>
              </a:ext>
            </a:extLst>
          </p:cNvPr>
          <p:cNvCxnSpPr>
            <a:cxnSpLocks/>
          </p:cNvCxnSpPr>
          <p:nvPr/>
        </p:nvCxnSpPr>
        <p:spPr>
          <a:xfrm flipV="1">
            <a:off x="2052320" y="3018921"/>
            <a:ext cx="2554680" cy="110359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97E1D4-7C36-F1CB-E95F-A4CA5140F66B}"/>
              </a:ext>
            </a:extLst>
          </p:cNvPr>
          <p:cNvCxnSpPr>
            <a:cxnSpLocks/>
          </p:cNvCxnSpPr>
          <p:nvPr/>
        </p:nvCxnSpPr>
        <p:spPr>
          <a:xfrm flipV="1">
            <a:off x="3153103" y="4552022"/>
            <a:ext cx="1912883" cy="8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225B2E91-20F3-BB8C-5460-26CE2F9B51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035797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4EA4AB70-BD97-31F8-47D0-25B7E6D1B1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398201"/>
              </p:ext>
            </p:extLst>
          </p:nvPr>
        </p:nvGraphicFramePr>
        <p:xfrm>
          <a:off x="6885697" y="1855351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6A143C-65D3-3DBF-D2DC-F6B2145D3FA0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49820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7B7ED15-764C-C71F-13F3-522D0AC5D97A}"/>
              </a:ext>
            </a:extLst>
          </p:cNvPr>
          <p:cNvSpPr txBox="1">
            <a:spLocks/>
          </p:cNvSpPr>
          <p:nvPr/>
        </p:nvSpPr>
        <p:spPr>
          <a:xfrm>
            <a:off x="846316" y="1043322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2.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시간대　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미운영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148F67-FC28-3168-5BF8-798A0B7228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774303"/>
              </p:ext>
            </p:extLst>
          </p:nvPr>
        </p:nvGraphicFramePr>
        <p:xfrm>
          <a:off x="25876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FCA8E17-4CAA-041A-9403-17AF0DA48D3C}"/>
              </a:ext>
            </a:extLst>
          </p:cNvPr>
          <p:cNvCxnSpPr>
            <a:cxnSpLocks/>
          </p:cNvCxnSpPr>
          <p:nvPr/>
        </p:nvCxnSpPr>
        <p:spPr>
          <a:xfrm flipV="1">
            <a:off x="1996351" y="2959768"/>
            <a:ext cx="2671902" cy="89048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B84197-36FA-06F3-0110-12D667ABD242}"/>
              </a:ext>
            </a:extLst>
          </p:cNvPr>
          <p:cNvCxnSpPr>
            <a:cxnSpLocks/>
          </p:cNvCxnSpPr>
          <p:nvPr/>
        </p:nvCxnSpPr>
        <p:spPr>
          <a:xfrm flipV="1">
            <a:off x="3307107" y="3898232"/>
            <a:ext cx="1630653" cy="245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E421946D-0FF5-370E-0303-4D84CF43C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200876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E20ABDDD-CCC3-209E-02D2-15F185E82E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565798"/>
              </p:ext>
            </p:extLst>
          </p:nvPr>
        </p:nvGraphicFramePr>
        <p:xfrm>
          <a:off x="7220442" y="1835540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1F79C12-BE5A-3077-7987-AC202FF3D8DA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382194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C6ED428-230A-EE30-A513-CF0C32E3E821}"/>
              </a:ext>
            </a:extLst>
          </p:cNvPr>
          <p:cNvSpPr txBox="1">
            <a:spLocks/>
          </p:cNvSpPr>
          <p:nvPr/>
        </p:nvSpPr>
        <p:spPr>
          <a:xfrm>
            <a:off x="844928" y="1060922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　문제점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– 3.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필요한 위치에 정류장 부재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F43D8D24-7FF4-9BD9-D260-4140FE6811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400946"/>
              </p:ext>
            </p:extLst>
          </p:nvPr>
        </p:nvGraphicFramePr>
        <p:xfrm>
          <a:off x="25876" y="2457299"/>
          <a:ext cx="3940951" cy="4028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EDB6BCD-22B2-6C6A-AB7D-2EEAEDFBA5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952952"/>
              </p:ext>
            </p:extLst>
          </p:nvPr>
        </p:nvGraphicFramePr>
        <p:xfrm>
          <a:off x="2573633" y="1855351"/>
          <a:ext cx="6008413" cy="3395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09348A-7F71-0AEE-F294-C51D6CF81D78}"/>
              </a:ext>
            </a:extLst>
          </p:cNvPr>
          <p:cNvCxnSpPr>
            <a:cxnSpLocks/>
          </p:cNvCxnSpPr>
          <p:nvPr/>
        </p:nvCxnSpPr>
        <p:spPr>
          <a:xfrm flipV="1">
            <a:off x="1996966" y="2997901"/>
            <a:ext cx="2610034" cy="81631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D64D6DF-3347-4468-BB65-B383EF739A6C}"/>
              </a:ext>
            </a:extLst>
          </p:cNvPr>
          <p:cNvCxnSpPr>
            <a:cxnSpLocks/>
          </p:cNvCxnSpPr>
          <p:nvPr/>
        </p:nvCxnSpPr>
        <p:spPr>
          <a:xfrm flipV="1">
            <a:off x="3258207" y="4552022"/>
            <a:ext cx="1807779" cy="21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FF60A6E8-2A21-9C3F-1773-7594F690F1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328883"/>
              </p:ext>
            </p:extLst>
          </p:nvPr>
        </p:nvGraphicFramePr>
        <p:xfrm>
          <a:off x="7126016" y="1735939"/>
          <a:ext cx="4795850" cy="434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92B65CE-835F-3CCE-5CAD-7B83DD1380CC}"/>
              </a:ext>
            </a:extLst>
          </p:cNvPr>
          <p:cNvSpPr txBox="1"/>
          <p:nvPr/>
        </p:nvSpPr>
        <p:spPr>
          <a:xfrm>
            <a:off x="8097519" y="6565611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출처</a:t>
            </a:r>
            <a:r>
              <a:rPr lang="en-US" altLang="ko-KR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: 2021</a:t>
            </a:r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년 세종특별자치시 사회조사 결과 요약본</a:t>
            </a:r>
          </a:p>
        </p:txBody>
      </p:sp>
    </p:spTree>
    <p:extLst>
      <p:ext uri="{BB962C8B-B14F-4D97-AF65-F5344CB8AC3E}">
        <p14:creationId xmlns:p14="http://schemas.microsoft.com/office/powerpoint/2010/main" val="345393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0CCE793-5C11-FA2B-C7A5-8DD77B8DC1A4}"/>
              </a:ext>
            </a:extLst>
          </p:cNvPr>
          <p:cNvSpPr txBox="1">
            <a:spLocks/>
          </p:cNvSpPr>
          <p:nvPr/>
        </p:nvSpPr>
        <p:spPr>
          <a:xfrm>
            <a:off x="846316" y="1067881"/>
            <a:ext cx="10043160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시간에 발생하는 혼잡상황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B7B245-EC44-CDC6-5496-4FCDD89C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78" y="2278418"/>
            <a:ext cx="10940824" cy="3044876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B8A87790-8B57-EC7F-1934-52ADABE945D7}"/>
              </a:ext>
            </a:extLst>
          </p:cNvPr>
          <p:cNvSpPr txBox="1">
            <a:spLocks/>
          </p:cNvSpPr>
          <p:nvPr/>
        </p:nvSpPr>
        <p:spPr>
          <a:xfrm>
            <a:off x="1775275" y="5681939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퇴근 시간인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시와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부근에 가장 많은 인원이 몰리는 것을 확인할 수 있음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F30620A-790A-9DAD-0EF7-448F101C2A09}"/>
              </a:ext>
            </a:extLst>
          </p:cNvPr>
          <p:cNvSpPr/>
          <p:nvPr/>
        </p:nvSpPr>
        <p:spPr>
          <a:xfrm>
            <a:off x="649546" y="1495954"/>
            <a:ext cx="8562406" cy="188971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DE22CB1-DF7F-9308-E2E0-1D099D4C1EEC}"/>
              </a:ext>
            </a:extLst>
          </p:cNvPr>
          <p:cNvSpPr/>
          <p:nvPr/>
        </p:nvSpPr>
        <p:spPr>
          <a:xfrm>
            <a:off x="827694" y="4683526"/>
            <a:ext cx="3567404" cy="8614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3EEDC7-60F0-73B9-0215-651C29065E46}"/>
              </a:ext>
            </a:extLst>
          </p:cNvPr>
          <p:cNvSpPr/>
          <p:nvPr/>
        </p:nvSpPr>
        <p:spPr>
          <a:xfrm>
            <a:off x="6866913" y="2665809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A275B9-0924-7029-F1D0-E9363A5ED777}"/>
              </a:ext>
            </a:extLst>
          </p:cNvPr>
          <p:cNvSpPr/>
          <p:nvPr/>
        </p:nvSpPr>
        <p:spPr>
          <a:xfrm>
            <a:off x="6866913" y="2019911"/>
            <a:ext cx="1949056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7E61E5-729B-C737-FC0B-E3E490DB7568}"/>
              </a:ext>
            </a:extLst>
          </p:cNvPr>
          <p:cNvSpPr/>
          <p:nvPr/>
        </p:nvSpPr>
        <p:spPr>
          <a:xfrm>
            <a:off x="5393881" y="2672350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2437" y="515026"/>
            <a:ext cx="10940824" cy="72934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기획 배경 및 필요성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46316" y="194882"/>
            <a:ext cx="2142399" cy="1244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+mj-cs"/>
              </a:defRPr>
            </a:lvl1pPr>
          </a:lstStyle>
          <a:p>
            <a:r>
              <a:rPr lang="en-US" altLang="ko-KR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</a:t>
            </a:r>
            <a:r>
              <a:rPr lang="ko-KR" altLang="en-US" sz="6600" dirty="0"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EB66-A2B0-95AF-EC7B-3C25D55EC53A}"/>
              </a:ext>
            </a:extLst>
          </p:cNvPr>
          <p:cNvSpPr txBox="1"/>
          <p:nvPr/>
        </p:nvSpPr>
        <p:spPr>
          <a:xfrm>
            <a:off x="5393881" y="1578237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대중교통의 문제점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C3E8C6-1703-A3FA-7BBE-887B7055A90B}"/>
              </a:ext>
            </a:extLst>
          </p:cNvPr>
          <p:cNvSpPr txBox="1"/>
          <p:nvPr/>
        </p:nvSpPr>
        <p:spPr>
          <a:xfrm>
            <a:off x="1312010" y="4314194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 복지 강화 시급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D9FDC10-04B4-D582-D8DC-CB07E4100B5C}"/>
              </a:ext>
            </a:extLst>
          </p:cNvPr>
          <p:cNvSpPr/>
          <p:nvPr/>
        </p:nvSpPr>
        <p:spPr>
          <a:xfrm>
            <a:off x="6063248" y="3981354"/>
            <a:ext cx="2193299" cy="2193299"/>
          </a:xfrm>
          <a:prstGeom prst="ellipse">
            <a:avLst/>
          </a:prstGeom>
          <a:solidFill>
            <a:srgbClr val="8FBC94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인구 밀집 지역　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출퇴근 버스 노선 설계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0C2873-F3B8-B90E-8491-8BF6B765F963}"/>
              </a:ext>
            </a:extLst>
          </p:cNvPr>
          <p:cNvSpPr/>
          <p:nvPr/>
        </p:nvSpPr>
        <p:spPr>
          <a:xfrm>
            <a:off x="5415245" y="2030995"/>
            <a:ext cx="1338734" cy="503744"/>
          </a:xfrm>
          <a:prstGeom prst="roundRect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닉스곤체 M 2.0" panose="020B0600000101010101" pitchFamily="34" charset="-127"/>
              <a:ea typeface="닉스곤체 M 2.0" panose="020B0600000101010101" pitchFamily="34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D9AFEA2-8012-CE7D-34BF-DFD3D1FAA2E2}"/>
              </a:ext>
            </a:extLst>
          </p:cNvPr>
          <p:cNvSpPr txBox="1">
            <a:spLocks/>
          </p:cNvSpPr>
          <p:nvPr/>
        </p:nvSpPr>
        <p:spPr>
          <a:xfrm>
            <a:off x="5549970" y="1840052"/>
            <a:ext cx="11816255" cy="691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ko-KR" sz="1800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배차 간격</a:t>
            </a:r>
            <a:endParaRPr lang="ko-KR" altLang="en-US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FE44D2-ED6A-2D8A-43B0-1B00A16FE5D4}"/>
              </a:ext>
            </a:extLst>
          </p:cNvPr>
          <p:cNvSpPr txBox="1"/>
          <p:nvPr/>
        </p:nvSpPr>
        <p:spPr>
          <a:xfrm>
            <a:off x="5525912" y="2747133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운행 시간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F3A8D5-2B31-09CB-5563-984259616344}"/>
              </a:ext>
            </a:extLst>
          </p:cNvPr>
          <p:cNvSpPr txBox="1"/>
          <p:nvPr/>
        </p:nvSpPr>
        <p:spPr>
          <a:xfrm>
            <a:off x="6974898" y="2085330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출퇴근 시간 혼잡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1A698A-486D-1931-9406-5EA3D061F590}"/>
              </a:ext>
            </a:extLst>
          </p:cNvPr>
          <p:cNvSpPr txBox="1"/>
          <p:nvPr/>
        </p:nvSpPr>
        <p:spPr>
          <a:xfrm>
            <a:off x="6823539" y="2743339"/>
            <a:ext cx="6333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정류장 위치</a:t>
            </a:r>
            <a:endParaRPr lang="ko-KR" altLang="en-US" dirty="0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187E1C3-487D-91CB-B8FF-70B2EA4B1D17}"/>
              </a:ext>
            </a:extLst>
          </p:cNvPr>
          <p:cNvSpPr/>
          <p:nvPr/>
        </p:nvSpPr>
        <p:spPr>
          <a:xfrm>
            <a:off x="2250887" y="3549644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329ED4-E3FB-79E0-1D4C-AB27A4F0FE4B}"/>
              </a:ext>
            </a:extLst>
          </p:cNvPr>
          <p:cNvSpPr txBox="1"/>
          <p:nvPr/>
        </p:nvSpPr>
        <p:spPr>
          <a:xfrm>
            <a:off x="1165904" y="4818912"/>
            <a:ext cx="3135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 주민들의 편의 증대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74151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대중교통 이용 활성화</a:t>
            </a:r>
          </a:p>
        </p:txBody>
      </p:sp>
      <p:sp>
        <p:nvSpPr>
          <p:cNvPr id="34" name="더하기 기호 33">
            <a:extLst>
              <a:ext uri="{FF2B5EF4-FFF2-40B4-BE49-F238E27FC236}">
                <a16:creationId xmlns:a16="http://schemas.microsoft.com/office/drawing/2014/main" id="{7AD21CC4-EB2D-27EE-8095-BD36B3B0DC03}"/>
              </a:ext>
            </a:extLst>
          </p:cNvPr>
          <p:cNvSpPr/>
          <p:nvPr/>
        </p:nvSpPr>
        <p:spPr>
          <a:xfrm>
            <a:off x="4509452" y="2279161"/>
            <a:ext cx="367762" cy="415962"/>
          </a:xfrm>
          <a:prstGeom prst="mathPlus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1578EFC8-B2B2-50DD-F5B6-18210D12AC53}"/>
              </a:ext>
            </a:extLst>
          </p:cNvPr>
          <p:cNvSpPr/>
          <p:nvPr/>
        </p:nvSpPr>
        <p:spPr>
          <a:xfrm>
            <a:off x="770516" y="2030995"/>
            <a:ext cx="3265465" cy="73419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뒷받침되지 못하는 </a:t>
            </a:r>
            <a:br>
              <a:rPr lang="en-US" altLang="ko-KR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dirty="0">
                <a:solidFill>
                  <a:srgbClr val="37415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세종시의 좁은 도로 상태</a:t>
            </a:r>
          </a:p>
        </p:txBody>
      </p:sp>
      <p:pic>
        <p:nvPicPr>
          <p:cNvPr id="59" name="그림 5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625570B-AB52-BDD2-DC57-FB0D30EF3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26" y="1506638"/>
            <a:ext cx="1762018" cy="469532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13937FA8-D02A-8C00-7E4F-078E951576E5}"/>
              </a:ext>
            </a:extLst>
          </p:cNvPr>
          <p:cNvSpPr/>
          <p:nvPr/>
        </p:nvSpPr>
        <p:spPr>
          <a:xfrm rot="16200000">
            <a:off x="5021616" y="4831200"/>
            <a:ext cx="528320" cy="503744"/>
          </a:xfrm>
          <a:prstGeom prst="downArrow">
            <a:avLst/>
          </a:prstGeom>
          <a:solidFill>
            <a:srgbClr val="8FBC94"/>
          </a:solidFill>
          <a:ln>
            <a:solidFill>
              <a:srgbClr val="8FBC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0D36B6-B264-D522-AB34-4C4783E00A69}"/>
              </a:ext>
            </a:extLst>
          </p:cNvPr>
          <p:cNvSpPr txBox="1"/>
          <p:nvPr/>
        </p:nvSpPr>
        <p:spPr>
          <a:xfrm>
            <a:off x="9555726" y="6267379"/>
            <a:ext cx="38047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닉스곤체 L 2.0" panose="020B0600000101010101" pitchFamily="34" charset="-127"/>
                <a:ea typeface="닉스곤체 L 2.0" panose="020B0600000101010101" pitchFamily="34" charset="-127"/>
              </a:rPr>
              <a:t>세종시 내 인구 밀집 지역</a:t>
            </a:r>
          </a:p>
        </p:txBody>
      </p:sp>
    </p:spTree>
    <p:extLst>
      <p:ext uri="{BB962C8B-B14F-4D97-AF65-F5344CB8AC3E}">
        <p14:creationId xmlns:p14="http://schemas.microsoft.com/office/powerpoint/2010/main" val="1625938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2142</Words>
  <Application>Microsoft Office PowerPoint</Application>
  <PresentationFormat>와이드스크린</PresentationFormat>
  <Paragraphs>795</Paragraphs>
  <Slides>22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8" baseType="lpstr">
      <vt:lpstr>Apple SD Gothic Neo</vt:lpstr>
      <vt:lpstr>KoPubWorld돋움체 Medium</vt:lpstr>
      <vt:lpstr>Noto Sans KR Black</vt:lpstr>
      <vt:lpstr>Noto Sans KR Medium</vt:lpstr>
      <vt:lpstr>Söhne</vt:lpstr>
      <vt:lpstr>닉스곤체 B 2.0</vt:lpstr>
      <vt:lpstr>닉스곤체 L 2.0</vt:lpstr>
      <vt:lpstr>닉스곤체 M 2.0</vt:lpstr>
      <vt:lpstr>맑은 고딕</vt:lpstr>
      <vt:lpstr>이사만루체 Medium</vt:lpstr>
      <vt:lpstr>Arial</vt:lpstr>
      <vt:lpstr>Cambria Math</vt:lpstr>
      <vt:lpstr>Wingdings</vt:lpstr>
      <vt:lpstr>Office 테마</vt:lpstr>
      <vt:lpstr>Microsoft Excel 워크시트</vt:lpstr>
      <vt:lpstr>Worksheet</vt:lpstr>
      <vt:lpstr>세종시 버스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기획 배경 및 필요성</vt:lpstr>
      <vt:lpstr>아이디어 제안</vt:lpstr>
      <vt:lpstr>PowerPoint 프레젠테이션</vt:lpstr>
      <vt:lpstr>기존 서비스와의 차별성 및 독창성</vt:lpstr>
      <vt:lpstr>기존 서비스와의 차별성 및 독창성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  <vt:lpstr>데이터 분석 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 다람쥐버스</dc:title>
  <dc:creator>강희진</dc:creator>
  <cp:lastModifiedBy>USER</cp:lastModifiedBy>
  <cp:revision>125</cp:revision>
  <dcterms:created xsi:type="dcterms:W3CDTF">2023-09-25T03:50:00Z</dcterms:created>
  <dcterms:modified xsi:type="dcterms:W3CDTF">2023-09-27T16:46:45Z</dcterms:modified>
</cp:coreProperties>
</file>